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1558" r:id="rId2"/>
    <p:sldId id="1559" r:id="rId3"/>
    <p:sldId id="284" r:id="rId4"/>
    <p:sldId id="1562" r:id="rId5"/>
    <p:sldId id="1563" r:id="rId6"/>
    <p:sldId id="1564" r:id="rId7"/>
    <p:sldId id="1566" r:id="rId8"/>
    <p:sldId id="1565" r:id="rId9"/>
    <p:sldId id="1567" r:id="rId10"/>
    <p:sldId id="1561" r:id="rId11"/>
    <p:sldId id="1568" r:id="rId12"/>
    <p:sldId id="350" r:id="rId13"/>
    <p:sldId id="352" r:id="rId14"/>
    <p:sldId id="351" r:id="rId15"/>
    <p:sldId id="353" r:id="rId16"/>
    <p:sldId id="348" r:id="rId17"/>
    <p:sldId id="347" r:id="rId18"/>
    <p:sldId id="349" r:id="rId19"/>
    <p:sldId id="1553" r:id="rId20"/>
    <p:sldId id="1569" r:id="rId21"/>
    <p:sldId id="1571" r:id="rId22"/>
    <p:sldId id="1572" r:id="rId23"/>
    <p:sldId id="15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BC451B"/>
    <a:srgbClr val="2F5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94660"/>
  </p:normalViewPr>
  <p:slideViewPr>
    <p:cSldViewPr snapToGrid="0">
      <p:cViewPr varScale="1">
        <p:scale>
          <a:sx n="61" d="100"/>
          <a:sy n="61" d="100"/>
        </p:scale>
        <p:origin x="475"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35D4B-1E14-45B5-B7E1-51DB93CFAE4D}" type="datetimeFigureOut">
              <a:rPr lang="en-US" smtClean="0"/>
              <a:t>10/5/2020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A30D6-C4DB-4EAF-A7F2-F80A47D6D00B}" type="slidenum">
              <a:rPr lang="en-US" smtClean="0"/>
              <a:t>‹#›</a:t>
            </a:fld>
            <a:endParaRPr lang="en-US"/>
          </a:p>
        </p:txBody>
      </p:sp>
    </p:spTree>
    <p:extLst>
      <p:ext uri="{BB962C8B-B14F-4D97-AF65-F5344CB8AC3E}">
        <p14:creationId xmlns:p14="http://schemas.microsoft.com/office/powerpoint/2010/main" val="170692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1811.06152.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pdf/1811.06152.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1811.06152.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811.06152.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https://arxiv.org/pdf/1811.06152.pdf</a:t>
            </a:r>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3</a:t>
            </a:fld>
            <a:endParaRPr lang="en-US" dirty="0"/>
          </a:p>
        </p:txBody>
      </p:sp>
    </p:spTree>
    <p:extLst>
      <p:ext uri="{BB962C8B-B14F-4D97-AF65-F5344CB8AC3E}">
        <p14:creationId xmlns:p14="http://schemas.microsoft.com/office/powerpoint/2010/main" val="296428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https://arxiv.org/pdf/1811.06152.pdf</a:t>
            </a:r>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4</a:t>
            </a:fld>
            <a:endParaRPr lang="en-US" dirty="0"/>
          </a:p>
        </p:txBody>
      </p:sp>
    </p:spTree>
    <p:extLst>
      <p:ext uri="{BB962C8B-B14F-4D97-AF65-F5344CB8AC3E}">
        <p14:creationId xmlns:p14="http://schemas.microsoft.com/office/powerpoint/2010/main" val="261183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https://arxiv.org/pdf/1811.06152.pdf</a:t>
            </a:r>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5</a:t>
            </a:fld>
            <a:endParaRPr lang="en-US" dirty="0"/>
          </a:p>
        </p:txBody>
      </p:sp>
    </p:spTree>
    <p:extLst>
      <p:ext uri="{BB962C8B-B14F-4D97-AF65-F5344CB8AC3E}">
        <p14:creationId xmlns:p14="http://schemas.microsoft.com/office/powerpoint/2010/main" val="39265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https://arxiv.org/pdf/1811.06152.pdf</a:t>
            </a:r>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6</a:t>
            </a:fld>
            <a:endParaRPr lang="en-US" dirty="0"/>
          </a:p>
        </p:txBody>
      </p:sp>
    </p:spTree>
    <p:extLst>
      <p:ext uri="{BB962C8B-B14F-4D97-AF65-F5344CB8AC3E}">
        <p14:creationId xmlns:p14="http://schemas.microsoft.com/office/powerpoint/2010/main" val="179499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10</a:t>
            </a:fld>
            <a:endParaRPr lang="en-US" dirty="0"/>
          </a:p>
        </p:txBody>
      </p:sp>
    </p:spTree>
    <p:extLst>
      <p:ext uri="{BB962C8B-B14F-4D97-AF65-F5344CB8AC3E}">
        <p14:creationId xmlns:p14="http://schemas.microsoft.com/office/powerpoint/2010/main" val="143980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Footer Placeholder 3"/>
          <p:cNvSpPr>
            <a:spLocks noGrp="1"/>
          </p:cNvSpPr>
          <p:nvPr>
            <p:ph type="ftr" sz="quarter" idx="10"/>
          </p:nvPr>
        </p:nvSpPr>
        <p:spPr/>
        <p:txBody>
          <a:bodyPr/>
          <a:lstStyle/>
          <a:p>
            <a:r>
              <a:rPr lang="en-US"/>
              <a:t>Corephotonics Confidential |</a:t>
            </a:r>
            <a:endParaRPr lang="en-US" dirty="0"/>
          </a:p>
        </p:txBody>
      </p:sp>
      <p:sp>
        <p:nvSpPr>
          <p:cNvPr id="5" name="Slide Number Placeholder 4"/>
          <p:cNvSpPr>
            <a:spLocks noGrp="1"/>
          </p:cNvSpPr>
          <p:nvPr>
            <p:ph type="sldNum" sz="quarter" idx="11"/>
          </p:nvPr>
        </p:nvSpPr>
        <p:spPr/>
        <p:txBody>
          <a:bodyPr/>
          <a:lstStyle/>
          <a:p>
            <a:fld id="{06D6E895-8E35-4529-8DF6-6DDE3169C8DF}" type="slidenum">
              <a:rPr lang="en-US" smtClean="0"/>
              <a:t>11</a:t>
            </a:fld>
            <a:endParaRPr lang="en-US" dirty="0"/>
          </a:p>
        </p:txBody>
      </p:sp>
    </p:spTree>
    <p:extLst>
      <p:ext uri="{BB962C8B-B14F-4D97-AF65-F5344CB8AC3E}">
        <p14:creationId xmlns:p14="http://schemas.microsoft.com/office/powerpoint/2010/main" val="1155443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6E895-8E35-4529-8DF6-6DDE3169C8DF}" type="slidenum">
              <a:rPr lang="en-US" smtClean="0"/>
              <a:t>13</a:t>
            </a:fld>
            <a:endParaRPr lang="en-US" dirty="0"/>
          </a:p>
        </p:txBody>
      </p:sp>
    </p:spTree>
    <p:extLst>
      <p:ext uri="{BB962C8B-B14F-4D97-AF65-F5344CB8AC3E}">
        <p14:creationId xmlns:p14="http://schemas.microsoft.com/office/powerpoint/2010/main" val="204400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CFA5CC-6D01-4463-A1B7-6BBAC11C5C2F}"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247306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111975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28725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657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3290044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CFA5CC-6D01-4463-A1B7-6BBAC11C5C2F}" type="datetimeFigureOut">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1240545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CFA5CC-6D01-4463-A1B7-6BBAC11C5C2F}" type="datetimeFigureOut">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299219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CFA5CC-6D01-4463-A1B7-6BBAC11C5C2F}"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3336132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CFA5CC-6D01-4463-A1B7-6BBAC11C5C2F}"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3182456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CFA5CC-6D01-4463-A1B7-6BBAC11C5C2F}"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412149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CFA5CC-6D01-4463-A1B7-6BBAC11C5C2F}"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368535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2720697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CFA5CC-6D01-4463-A1B7-6BBAC11C5C2F}" type="datetimeFigureOut">
              <a:rPr lang="en-US" smtClean="0"/>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304245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CFA5CC-6D01-4463-A1B7-6BBAC11C5C2F}" type="datetimeFigureOut">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84262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FA5CC-6D01-4463-A1B7-6BBAC11C5C2F}" type="datetimeFigureOut">
              <a:rPr lang="en-US" smtClean="0"/>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237627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175578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CFA5CC-6D01-4463-A1B7-6BBAC11C5C2F}"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00ED-BB1A-468A-9EC8-FCBE5A9AB4E7}" type="slidenum">
              <a:rPr lang="en-US" smtClean="0"/>
              <a:t>‹#›</a:t>
            </a:fld>
            <a:endParaRPr lang="en-US"/>
          </a:p>
        </p:txBody>
      </p:sp>
    </p:spTree>
    <p:extLst>
      <p:ext uri="{BB962C8B-B14F-4D97-AF65-F5344CB8AC3E}">
        <p14:creationId xmlns:p14="http://schemas.microsoft.com/office/powerpoint/2010/main" val="103065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2CFA5CC-6D01-4463-A1B7-6BBAC11C5C2F}" type="datetimeFigureOut">
              <a:rPr lang="en-US" smtClean="0"/>
              <a:t>10/5/2020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A3000ED-BB1A-468A-9EC8-FCBE5A9AB4E7}" type="slidenum">
              <a:rPr lang="en-US" smtClean="0"/>
              <a:t>‹#›</a:t>
            </a:fld>
            <a:endParaRPr lang="en-US"/>
          </a:p>
        </p:txBody>
      </p:sp>
    </p:spTree>
    <p:extLst>
      <p:ext uri="{BB962C8B-B14F-4D97-AF65-F5344CB8AC3E}">
        <p14:creationId xmlns:p14="http://schemas.microsoft.com/office/powerpoint/2010/main" val="12910901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43.png"/><Relationship Id="rId4" Type="http://schemas.openxmlformats.org/officeDocument/2006/relationships/image" Target="../media/image24.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8.png"/><Relationship Id="rId7"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cid:ii_jsd0aalx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Minimalistic Photo of Sunset | Free Stock Photo | LibreShot">
            <a:extLst>
              <a:ext uri="{FF2B5EF4-FFF2-40B4-BE49-F238E27FC236}">
                <a16:creationId xmlns:a16="http://schemas.microsoft.com/office/drawing/2014/main" id="{12A8DBC1-DFCF-4F70-9C38-3F2E9BDB3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18"/>
            <a:ext cx="12177822" cy="51271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 evolution - Clue">
            <a:extLst>
              <a:ext uri="{FF2B5EF4-FFF2-40B4-BE49-F238E27FC236}">
                <a16:creationId xmlns:a16="http://schemas.microsoft.com/office/drawing/2014/main" id="{FFDD7976-BB5B-4E85-987F-5780B36D5EF8}"/>
              </a:ext>
            </a:extLst>
          </p:cNvPr>
          <p:cNvPicPr>
            <a:picLocks noChangeAspect="1" noChangeArrowheads="1"/>
          </p:cNvPicPr>
          <p:nvPr/>
        </p:nvPicPr>
        <p:blipFill rotWithShape="1">
          <a:blip r:embed="rId3">
            <a:clrChange>
              <a:clrFrom>
                <a:srgbClr val="2F596F"/>
              </a:clrFrom>
              <a:clrTo>
                <a:srgbClr val="2F596F">
                  <a:alpha val="0"/>
                </a:srgbClr>
              </a:clrTo>
            </a:clrChange>
            <a:extLst>
              <a:ext uri="{28A0092B-C50C-407E-A947-70E740481C1C}">
                <a14:useLocalDpi xmlns:a14="http://schemas.microsoft.com/office/drawing/2010/main" val="0"/>
              </a:ext>
            </a:extLst>
          </a:blip>
          <a:srcRect b="2616"/>
          <a:stretch/>
        </p:blipFill>
        <p:spPr bwMode="auto">
          <a:xfrm>
            <a:off x="5454972" y="880801"/>
            <a:ext cx="5871197" cy="33519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4EC3F3D-67B1-4AE8-A45E-2ECDB13EA2E1}"/>
              </a:ext>
            </a:extLst>
          </p:cNvPr>
          <p:cNvSpPr txBox="1">
            <a:spLocks/>
          </p:cNvSpPr>
          <p:nvPr/>
        </p:nvSpPr>
        <p:spPr>
          <a:xfrm>
            <a:off x="5248758" y="3664634"/>
            <a:ext cx="1571757"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Gaussian</a:t>
            </a:r>
            <a:br>
              <a:rPr lang="en-US" sz="1100" b="1" dirty="0">
                <a:solidFill>
                  <a:schemeClr val="tx1"/>
                </a:solidFill>
              </a:rPr>
            </a:br>
            <a:r>
              <a:rPr lang="en-US" sz="1100" b="1" dirty="0">
                <a:solidFill>
                  <a:schemeClr val="tx1"/>
                </a:solidFill>
              </a:rPr>
              <a:t> filter</a:t>
            </a:r>
            <a:br>
              <a:rPr lang="en-US" sz="1100" b="1" dirty="0">
                <a:solidFill>
                  <a:schemeClr val="tx1"/>
                </a:solidFill>
              </a:rPr>
            </a:br>
            <a:r>
              <a:rPr lang="en-US" sz="1100" b="1" dirty="0">
                <a:solidFill>
                  <a:schemeClr val="tx1"/>
                </a:solidFill>
              </a:rPr>
              <a:t>(???)</a:t>
            </a:r>
          </a:p>
        </p:txBody>
      </p:sp>
      <p:sp>
        <p:nvSpPr>
          <p:cNvPr id="6" name="Subtitle 2">
            <a:extLst>
              <a:ext uri="{FF2B5EF4-FFF2-40B4-BE49-F238E27FC236}">
                <a16:creationId xmlns:a16="http://schemas.microsoft.com/office/drawing/2014/main" id="{56C3376C-6EC5-4783-82B8-004F3B39E1B0}"/>
              </a:ext>
            </a:extLst>
          </p:cNvPr>
          <p:cNvSpPr txBox="1">
            <a:spLocks/>
          </p:cNvSpPr>
          <p:nvPr/>
        </p:nvSpPr>
        <p:spPr>
          <a:xfrm>
            <a:off x="311473" y="2389414"/>
            <a:ext cx="6586489" cy="378541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Shai Weisman</a:t>
            </a:r>
          </a:p>
          <a:p>
            <a:endParaRPr lang="en-US" dirty="0"/>
          </a:p>
          <a:p>
            <a:endParaRPr lang="en-US" dirty="0"/>
          </a:p>
          <a:p>
            <a:endParaRPr lang="en-US" dirty="0"/>
          </a:p>
          <a:p>
            <a:endParaRPr lang="en-US" sz="2400" dirty="0"/>
          </a:p>
          <a:p>
            <a:r>
              <a:rPr lang="en-US" sz="3200" dirty="0"/>
              <a:t>Under the supervision:</a:t>
            </a:r>
          </a:p>
          <a:p>
            <a:r>
              <a:rPr lang="en-US" sz="3200" dirty="0"/>
              <a:t>Mr. Shay </a:t>
            </a:r>
            <a:r>
              <a:rPr lang="en-US" sz="3200" dirty="0" err="1"/>
              <a:t>Elmalem</a:t>
            </a:r>
            <a:r>
              <a:rPr lang="en-US" sz="3200" dirty="0"/>
              <a:t> </a:t>
            </a:r>
          </a:p>
          <a:p>
            <a:r>
              <a:rPr lang="en-US" altLang="en-US" sz="3200" dirty="0"/>
              <a:t>Dr. Raja </a:t>
            </a:r>
            <a:r>
              <a:rPr lang="en-US" altLang="en-US" sz="3200" dirty="0" err="1"/>
              <a:t>Giryes</a:t>
            </a:r>
            <a:endParaRPr lang="en-US" altLang="en-US" sz="4800" dirty="0">
              <a:latin typeface="Arial" panose="020B0604020202020204" pitchFamily="34" charset="0"/>
            </a:endParaRPr>
          </a:p>
          <a:p>
            <a:endParaRPr lang="en-US" dirty="0"/>
          </a:p>
          <a:p>
            <a:pPr indent="-228600">
              <a:buFont typeface="Arial" panose="020B0604020202020204" pitchFamily="34" charset="0"/>
              <a:buChar char="•"/>
            </a:pPr>
            <a:endParaRPr lang="en-US" sz="2400" dirty="0"/>
          </a:p>
        </p:txBody>
      </p:sp>
      <p:sp>
        <p:nvSpPr>
          <p:cNvPr id="15" name="Title 1">
            <a:extLst>
              <a:ext uri="{FF2B5EF4-FFF2-40B4-BE49-F238E27FC236}">
                <a16:creationId xmlns:a16="http://schemas.microsoft.com/office/drawing/2014/main" id="{8EA25293-DA0C-4B4C-91A8-D8B5D7A5A420}"/>
              </a:ext>
            </a:extLst>
          </p:cNvPr>
          <p:cNvSpPr txBox="1">
            <a:spLocks/>
          </p:cNvSpPr>
          <p:nvPr/>
        </p:nvSpPr>
        <p:spPr>
          <a:xfrm>
            <a:off x="159073" y="761797"/>
            <a:ext cx="5571762" cy="1676603"/>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r>
              <a:rPr lang="en-US" b="1" dirty="0">
                <a:solidFill>
                  <a:schemeClr val="tx1"/>
                </a:solidFill>
              </a:rPr>
              <a:t>Depth refinement using content aware neural network filters</a:t>
            </a:r>
          </a:p>
        </p:txBody>
      </p:sp>
      <p:sp>
        <p:nvSpPr>
          <p:cNvPr id="16" name="Title 1">
            <a:extLst>
              <a:ext uri="{FF2B5EF4-FFF2-40B4-BE49-F238E27FC236}">
                <a16:creationId xmlns:a16="http://schemas.microsoft.com/office/drawing/2014/main" id="{205E8318-6DA1-47AC-8928-61D26B0F81D1}"/>
              </a:ext>
            </a:extLst>
          </p:cNvPr>
          <p:cNvSpPr txBox="1">
            <a:spLocks/>
          </p:cNvSpPr>
          <p:nvPr/>
        </p:nvSpPr>
        <p:spPr>
          <a:xfrm>
            <a:off x="6561612" y="3673326"/>
            <a:ext cx="1724158"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bilateral </a:t>
            </a:r>
            <a:br>
              <a:rPr lang="en-US" sz="1100" b="1" dirty="0">
                <a:solidFill>
                  <a:schemeClr val="tx1"/>
                </a:solidFill>
              </a:rPr>
            </a:br>
            <a:r>
              <a:rPr lang="en-US" sz="1100" b="1" dirty="0">
                <a:solidFill>
                  <a:schemeClr val="tx1"/>
                </a:solidFill>
              </a:rPr>
              <a:t> filter</a:t>
            </a:r>
          </a:p>
          <a:p>
            <a:pPr algn="ctr"/>
            <a:r>
              <a:rPr lang="en-US" sz="1100" b="1" dirty="0">
                <a:solidFill>
                  <a:schemeClr val="tx1"/>
                </a:solidFill>
              </a:rPr>
              <a:t>(1998)</a:t>
            </a:r>
          </a:p>
        </p:txBody>
      </p:sp>
      <p:sp>
        <p:nvSpPr>
          <p:cNvPr id="18" name="Title 1">
            <a:extLst>
              <a:ext uri="{FF2B5EF4-FFF2-40B4-BE49-F238E27FC236}">
                <a16:creationId xmlns:a16="http://schemas.microsoft.com/office/drawing/2014/main" id="{B87DF656-F3C5-4F44-A62C-2CD8428DBDF6}"/>
              </a:ext>
            </a:extLst>
          </p:cNvPr>
          <p:cNvSpPr txBox="1">
            <a:spLocks/>
          </p:cNvSpPr>
          <p:nvPr/>
        </p:nvSpPr>
        <p:spPr>
          <a:xfrm>
            <a:off x="7799212" y="3699807"/>
            <a:ext cx="1724158"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Joint </a:t>
            </a:r>
            <a:br>
              <a:rPr lang="en-US" sz="1100" b="1" dirty="0">
                <a:solidFill>
                  <a:schemeClr val="tx1"/>
                </a:solidFill>
              </a:rPr>
            </a:br>
            <a:r>
              <a:rPr lang="en-US" sz="1100" b="1" dirty="0">
                <a:solidFill>
                  <a:schemeClr val="tx1"/>
                </a:solidFill>
              </a:rPr>
              <a:t> filter</a:t>
            </a:r>
          </a:p>
          <a:p>
            <a:pPr algn="ctr"/>
            <a:r>
              <a:rPr lang="en-US" sz="1100" b="1" dirty="0">
                <a:solidFill>
                  <a:schemeClr val="tx1"/>
                </a:solidFill>
              </a:rPr>
              <a:t>(2004)</a:t>
            </a:r>
          </a:p>
        </p:txBody>
      </p:sp>
      <p:sp>
        <p:nvSpPr>
          <p:cNvPr id="19" name="Title 1">
            <a:extLst>
              <a:ext uri="{FF2B5EF4-FFF2-40B4-BE49-F238E27FC236}">
                <a16:creationId xmlns:a16="http://schemas.microsoft.com/office/drawing/2014/main" id="{9EA40026-F797-4F1B-855B-5F3094E29C3A}"/>
              </a:ext>
            </a:extLst>
          </p:cNvPr>
          <p:cNvSpPr txBox="1">
            <a:spLocks/>
          </p:cNvSpPr>
          <p:nvPr/>
        </p:nvSpPr>
        <p:spPr>
          <a:xfrm>
            <a:off x="8774770" y="3699806"/>
            <a:ext cx="1724158"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Joint </a:t>
            </a:r>
            <a:br>
              <a:rPr lang="en-US" sz="1100" b="1" dirty="0">
                <a:solidFill>
                  <a:schemeClr val="tx1"/>
                </a:solidFill>
              </a:rPr>
            </a:br>
            <a:r>
              <a:rPr lang="en-US" sz="1100" b="1" dirty="0">
                <a:solidFill>
                  <a:schemeClr val="tx1"/>
                </a:solidFill>
              </a:rPr>
              <a:t> filter Net</a:t>
            </a:r>
          </a:p>
          <a:p>
            <a:pPr algn="ctr"/>
            <a:r>
              <a:rPr lang="en-US" sz="1100" b="1" dirty="0">
                <a:solidFill>
                  <a:schemeClr val="tx1"/>
                </a:solidFill>
              </a:rPr>
              <a:t>(2017)</a:t>
            </a:r>
          </a:p>
        </p:txBody>
      </p:sp>
      <p:sp>
        <p:nvSpPr>
          <p:cNvPr id="20" name="Title 1">
            <a:extLst>
              <a:ext uri="{FF2B5EF4-FFF2-40B4-BE49-F238E27FC236}">
                <a16:creationId xmlns:a16="http://schemas.microsoft.com/office/drawing/2014/main" id="{23892F31-2659-4110-958C-A7A2E2AD0610}"/>
              </a:ext>
            </a:extLst>
          </p:cNvPr>
          <p:cNvSpPr txBox="1">
            <a:spLocks/>
          </p:cNvSpPr>
          <p:nvPr/>
        </p:nvSpPr>
        <p:spPr>
          <a:xfrm>
            <a:off x="10079364" y="3838243"/>
            <a:ext cx="1724158"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Deformable</a:t>
            </a:r>
            <a:br>
              <a:rPr lang="en-US" sz="1100" b="1" dirty="0">
                <a:solidFill>
                  <a:schemeClr val="tx1"/>
                </a:solidFill>
              </a:rPr>
            </a:br>
            <a:r>
              <a:rPr lang="en-US" sz="1100" b="1" dirty="0">
                <a:solidFill>
                  <a:schemeClr val="tx1"/>
                </a:solidFill>
              </a:rPr>
              <a:t>Kernel network</a:t>
            </a:r>
          </a:p>
          <a:p>
            <a:pPr algn="ctr"/>
            <a:r>
              <a:rPr lang="en-US" sz="1100" b="1" dirty="0">
                <a:solidFill>
                  <a:schemeClr val="tx1"/>
                </a:solidFill>
              </a:rPr>
              <a:t>(2019)</a:t>
            </a:r>
          </a:p>
          <a:p>
            <a:pPr algn="ctr"/>
            <a:r>
              <a:rPr lang="en-US" sz="1100" b="1" dirty="0">
                <a:solidFill>
                  <a:schemeClr val="tx1"/>
                </a:solidFill>
              </a:rPr>
              <a:t>SOTA </a:t>
            </a:r>
            <a:br>
              <a:rPr lang="en-US" sz="1100" b="1" dirty="0">
                <a:solidFill>
                  <a:schemeClr val="tx1"/>
                </a:solidFill>
              </a:rPr>
            </a:br>
            <a:endParaRPr lang="en-US" sz="1100" b="1" dirty="0">
              <a:solidFill>
                <a:schemeClr val="tx1"/>
              </a:solidFill>
            </a:endParaRPr>
          </a:p>
        </p:txBody>
      </p:sp>
    </p:spTree>
    <p:extLst>
      <p:ext uri="{BB962C8B-B14F-4D97-AF65-F5344CB8AC3E}">
        <p14:creationId xmlns:p14="http://schemas.microsoft.com/office/powerpoint/2010/main" val="206609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68627"/>
            <a:ext cx="11568608" cy="1104123"/>
          </a:xfrm>
        </p:spPr>
        <p:txBody>
          <a:bodyPr>
            <a:normAutofit/>
          </a:bodyPr>
          <a:lstStyle/>
          <a:p>
            <a:r>
              <a:rPr lang="en-US" sz="4267" dirty="0"/>
              <a:t>Deformable Kernel Networks (DKN)</a:t>
            </a:r>
          </a:p>
        </p:txBody>
      </p:sp>
      <p:pic>
        <p:nvPicPr>
          <p:cNvPr id="3" name="Picture 2">
            <a:extLst>
              <a:ext uri="{FF2B5EF4-FFF2-40B4-BE49-F238E27FC236}">
                <a16:creationId xmlns:a16="http://schemas.microsoft.com/office/drawing/2014/main" id="{D2313DDB-1492-46D9-8812-217C05F0392A}"/>
              </a:ext>
            </a:extLst>
          </p:cNvPr>
          <p:cNvPicPr>
            <a:picLocks noChangeAspect="1"/>
          </p:cNvPicPr>
          <p:nvPr/>
        </p:nvPicPr>
        <p:blipFill>
          <a:blip r:embed="rId3"/>
          <a:stretch>
            <a:fillRect/>
          </a:stretch>
        </p:blipFill>
        <p:spPr>
          <a:xfrm>
            <a:off x="8125682" y="1295400"/>
            <a:ext cx="3503417" cy="4759160"/>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9993F44A-4272-4274-9E7C-1C9E4D2648F1}"/>
              </a:ext>
            </a:extLst>
          </p:cNvPr>
          <p:cNvSpPr txBox="1"/>
          <p:nvPr/>
        </p:nvSpPr>
        <p:spPr>
          <a:xfrm>
            <a:off x="365760" y="1498601"/>
            <a:ext cx="7421880" cy="4401590"/>
          </a:xfrm>
          <a:prstGeom prst="rect">
            <a:avLst/>
          </a:prstGeom>
          <a:noFill/>
        </p:spPr>
        <p:txBody>
          <a:bodyPr wrap="square" rtlCol="0">
            <a:spAutoFit/>
          </a:bodyPr>
          <a:lstStyle/>
          <a:p>
            <a:pPr algn="l" rtl="0"/>
            <a:r>
              <a:rPr lang="en-US" sz="2667" b="1" dirty="0"/>
              <a:t>novel variation to classical guided weighted averaging process for joint image filtering and its implementation, the DKN, that computes the set of neighbors and their corresponding weights adaptively for individual pixels</a:t>
            </a:r>
          </a:p>
          <a:p>
            <a:pPr algn="l" rtl="0"/>
            <a:endParaRPr lang="en-US" sz="2667" b="1" dirty="0"/>
          </a:p>
          <a:p>
            <a:pPr marL="380990" indent="-380990">
              <a:buFont typeface="Arial" panose="020B0604020202020204" pitchFamily="34" charset="0"/>
              <a:buChar char="•"/>
            </a:pPr>
            <a:r>
              <a:rPr lang="en-US" sz="2400" dirty="0"/>
              <a:t>New approach to joint filtering (published Oct’ 2019)</a:t>
            </a:r>
          </a:p>
          <a:p>
            <a:pPr marL="380990" indent="-380990">
              <a:buFont typeface="Arial" panose="020B0604020202020204" pitchFamily="34" charset="0"/>
              <a:buChar char="•"/>
            </a:pPr>
            <a:r>
              <a:rPr lang="en-US" sz="2400" dirty="0"/>
              <a:t>Decrease error by 30 to 50% wo loss of speed</a:t>
            </a:r>
          </a:p>
          <a:p>
            <a:pPr marL="380990" indent="-380990">
              <a:buFont typeface="Arial" panose="020B0604020202020204" pitchFamily="34" charset="0"/>
              <a:buChar char="•"/>
            </a:pPr>
            <a:r>
              <a:rPr lang="en-US" sz="2400" dirty="0"/>
              <a:t>Fast DKN (0.6M params vs 1.1M) is 17x faster, with small loss to accuracy. </a:t>
            </a:r>
          </a:p>
          <a:p>
            <a:pPr marL="380990" indent="-380990">
              <a:buFont typeface="Arial" panose="020B0604020202020204" pitchFamily="34" charset="0"/>
              <a:buChar char="•"/>
            </a:pPr>
            <a:endParaRPr lang="en-US" sz="2400" dirty="0"/>
          </a:p>
        </p:txBody>
      </p:sp>
    </p:spTree>
    <p:extLst>
      <p:ext uri="{BB962C8B-B14F-4D97-AF65-F5344CB8AC3E}">
        <p14:creationId xmlns:p14="http://schemas.microsoft.com/office/powerpoint/2010/main" val="13832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68627"/>
            <a:ext cx="11568608" cy="1104123"/>
          </a:xfrm>
        </p:spPr>
        <p:txBody>
          <a:bodyPr>
            <a:normAutofit/>
          </a:bodyPr>
          <a:lstStyle/>
          <a:p>
            <a:r>
              <a:rPr lang="en-US" sz="4267" dirty="0"/>
              <a:t>Deformable Kernel Networks (DKN)</a:t>
            </a:r>
          </a:p>
        </p:txBody>
      </p:sp>
      <p:sp>
        <p:nvSpPr>
          <p:cNvPr id="8" name="TextBox 7">
            <a:extLst>
              <a:ext uri="{FF2B5EF4-FFF2-40B4-BE49-F238E27FC236}">
                <a16:creationId xmlns:a16="http://schemas.microsoft.com/office/drawing/2014/main" id="{9993F44A-4272-4274-9E7C-1C9E4D2648F1}"/>
              </a:ext>
            </a:extLst>
          </p:cNvPr>
          <p:cNvSpPr txBox="1"/>
          <p:nvPr/>
        </p:nvSpPr>
        <p:spPr>
          <a:xfrm>
            <a:off x="365760" y="1498601"/>
            <a:ext cx="7421880" cy="4401590"/>
          </a:xfrm>
          <a:prstGeom prst="rect">
            <a:avLst/>
          </a:prstGeom>
          <a:noFill/>
        </p:spPr>
        <p:txBody>
          <a:bodyPr wrap="square" rtlCol="0">
            <a:spAutoFit/>
          </a:bodyPr>
          <a:lstStyle/>
          <a:p>
            <a:pPr algn="l" rtl="0"/>
            <a:r>
              <a:rPr lang="en-US" sz="2667" b="1" dirty="0"/>
              <a:t>novel variation to classical guided weighted averaging process for joint image filtering and its implementation, the DKN, that computes the set of neighbors and their corresponding weights adaptively for individual pixels</a:t>
            </a:r>
          </a:p>
          <a:p>
            <a:pPr algn="l" rtl="0"/>
            <a:endParaRPr lang="en-US" sz="2667" b="1" dirty="0"/>
          </a:p>
          <a:p>
            <a:pPr marL="380990" indent="-380990">
              <a:buFont typeface="Arial" panose="020B0604020202020204" pitchFamily="34" charset="0"/>
              <a:buChar char="•"/>
            </a:pPr>
            <a:r>
              <a:rPr lang="en-US" sz="2400" dirty="0"/>
              <a:t>New approach to joint filtering (published Oct’ 2019)</a:t>
            </a:r>
          </a:p>
          <a:p>
            <a:pPr marL="380990" indent="-380990">
              <a:buFont typeface="Arial" panose="020B0604020202020204" pitchFamily="34" charset="0"/>
              <a:buChar char="•"/>
            </a:pPr>
            <a:r>
              <a:rPr lang="en-US" sz="2400" dirty="0"/>
              <a:t>Decrease error by 30 to 50% wo loss of speed</a:t>
            </a:r>
          </a:p>
          <a:p>
            <a:pPr marL="380990" indent="-380990">
              <a:buFont typeface="Arial" panose="020B0604020202020204" pitchFamily="34" charset="0"/>
              <a:buChar char="•"/>
            </a:pPr>
            <a:r>
              <a:rPr lang="en-US" sz="2400" dirty="0"/>
              <a:t>Fast DKN (0.6M params vs 1.1M) is 17x faster, with small loss to accuracy. </a:t>
            </a:r>
          </a:p>
          <a:p>
            <a:pPr marL="380990" indent="-38099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D989A480-1185-4CF7-9593-F52EDE00D7F0}"/>
              </a:ext>
            </a:extLst>
          </p:cNvPr>
          <p:cNvPicPr>
            <a:picLocks noChangeAspect="1"/>
          </p:cNvPicPr>
          <p:nvPr/>
        </p:nvPicPr>
        <p:blipFill>
          <a:blip r:embed="rId3"/>
          <a:stretch>
            <a:fillRect/>
          </a:stretch>
        </p:blipFill>
        <p:spPr>
          <a:xfrm>
            <a:off x="8126949" y="1359369"/>
            <a:ext cx="3917712" cy="4195611"/>
          </a:xfrm>
          <a:prstGeom prst="rect">
            <a:avLst/>
          </a:prstGeom>
        </p:spPr>
      </p:pic>
    </p:spTree>
    <p:extLst>
      <p:ext uri="{BB962C8B-B14F-4D97-AF65-F5344CB8AC3E}">
        <p14:creationId xmlns:p14="http://schemas.microsoft.com/office/powerpoint/2010/main" val="324061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D1E5-E265-4EAD-8397-8C0DE44EE0C5}"/>
              </a:ext>
            </a:extLst>
          </p:cNvPr>
          <p:cNvSpPr>
            <a:spLocks noGrp="1"/>
          </p:cNvSpPr>
          <p:nvPr>
            <p:ph type="title"/>
          </p:nvPr>
        </p:nvSpPr>
        <p:spPr/>
        <p:txBody>
          <a:bodyPr/>
          <a:lstStyle/>
          <a:p>
            <a:r>
              <a:rPr lang="en-US" dirty="0"/>
              <a:t>DKN</a:t>
            </a:r>
          </a:p>
        </p:txBody>
      </p:sp>
      <p:sp>
        <p:nvSpPr>
          <p:cNvPr id="5" name="Slide Number Placeholder 4">
            <a:extLst>
              <a:ext uri="{FF2B5EF4-FFF2-40B4-BE49-F238E27FC236}">
                <a16:creationId xmlns:a16="http://schemas.microsoft.com/office/drawing/2014/main" id="{55E46DDF-E930-4914-9FD2-A4E15C661DA4}"/>
              </a:ext>
            </a:extLst>
          </p:cNvPr>
          <p:cNvSpPr>
            <a:spLocks noGrp="1"/>
          </p:cNvSpPr>
          <p:nvPr>
            <p:ph type="sldNum" sz="quarter" idx="12"/>
          </p:nvPr>
        </p:nvSpPr>
        <p:spPr/>
        <p:txBody>
          <a:bodyPr/>
          <a:lstStyle/>
          <a:p>
            <a:fld id="{DAF22AC9-109E-4E4D-92F9-530E51D9A3A2}" type="slidenum">
              <a:rPr lang="he-IL" smtClean="0"/>
              <a:pPr/>
              <a:t>12</a:t>
            </a:fld>
            <a:endParaRPr lang="he-IL" dirty="0"/>
          </a:p>
        </p:txBody>
      </p:sp>
      <p:pic>
        <p:nvPicPr>
          <p:cNvPr id="6" name="Picture 5">
            <a:extLst>
              <a:ext uri="{FF2B5EF4-FFF2-40B4-BE49-F238E27FC236}">
                <a16:creationId xmlns:a16="http://schemas.microsoft.com/office/drawing/2014/main" id="{A3635BA9-3CE3-4736-90FE-050CA6DE8E80}"/>
              </a:ext>
            </a:extLst>
          </p:cNvPr>
          <p:cNvPicPr>
            <a:picLocks noChangeAspect="1"/>
          </p:cNvPicPr>
          <p:nvPr/>
        </p:nvPicPr>
        <p:blipFill>
          <a:blip r:embed="rId2"/>
          <a:stretch>
            <a:fillRect/>
          </a:stretch>
        </p:blipFill>
        <p:spPr>
          <a:xfrm>
            <a:off x="0" y="1447737"/>
            <a:ext cx="12192000" cy="3962527"/>
          </a:xfrm>
          <a:prstGeom prst="rect">
            <a:avLst/>
          </a:prstGeom>
        </p:spPr>
      </p:pic>
    </p:spTree>
    <p:extLst>
      <p:ext uri="{BB962C8B-B14F-4D97-AF65-F5344CB8AC3E}">
        <p14:creationId xmlns:p14="http://schemas.microsoft.com/office/powerpoint/2010/main" val="355396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D1E5-E265-4EAD-8397-8C0DE44EE0C5}"/>
              </a:ext>
            </a:extLst>
          </p:cNvPr>
          <p:cNvSpPr>
            <a:spLocks noGrp="1"/>
          </p:cNvSpPr>
          <p:nvPr>
            <p:ph type="title"/>
          </p:nvPr>
        </p:nvSpPr>
        <p:spPr/>
        <p:txBody>
          <a:bodyPr/>
          <a:lstStyle/>
          <a:p>
            <a:r>
              <a:rPr lang="en-US" dirty="0"/>
              <a:t>DKN</a:t>
            </a:r>
          </a:p>
        </p:txBody>
      </p:sp>
      <p:sp>
        <p:nvSpPr>
          <p:cNvPr id="5" name="Slide Number Placeholder 4">
            <a:extLst>
              <a:ext uri="{FF2B5EF4-FFF2-40B4-BE49-F238E27FC236}">
                <a16:creationId xmlns:a16="http://schemas.microsoft.com/office/drawing/2014/main" id="{55E46DDF-E930-4914-9FD2-A4E15C661DA4}"/>
              </a:ext>
            </a:extLst>
          </p:cNvPr>
          <p:cNvSpPr>
            <a:spLocks noGrp="1"/>
          </p:cNvSpPr>
          <p:nvPr>
            <p:ph type="sldNum" sz="quarter" idx="12"/>
          </p:nvPr>
        </p:nvSpPr>
        <p:spPr>
          <a:xfrm>
            <a:off x="10514011" y="6014798"/>
            <a:ext cx="753545" cy="365125"/>
          </a:xfrm>
        </p:spPr>
        <p:txBody>
          <a:bodyPr/>
          <a:lstStyle/>
          <a:p>
            <a:fld id="{DAF22AC9-109E-4E4D-92F9-530E51D9A3A2}" type="slidenum">
              <a:rPr lang="he-IL" smtClean="0"/>
              <a:pPr/>
              <a:t>13</a:t>
            </a:fld>
            <a:endParaRPr lang="he-IL" dirty="0"/>
          </a:p>
        </p:txBody>
      </p:sp>
      <p:pic>
        <p:nvPicPr>
          <p:cNvPr id="6" name="Picture 5">
            <a:extLst>
              <a:ext uri="{FF2B5EF4-FFF2-40B4-BE49-F238E27FC236}">
                <a16:creationId xmlns:a16="http://schemas.microsoft.com/office/drawing/2014/main" id="{A3635BA9-3CE3-4736-90FE-050CA6DE8E80}"/>
              </a:ext>
            </a:extLst>
          </p:cNvPr>
          <p:cNvPicPr>
            <a:picLocks noChangeAspect="1"/>
          </p:cNvPicPr>
          <p:nvPr/>
        </p:nvPicPr>
        <p:blipFill rotWithShape="1">
          <a:blip r:embed="rId3"/>
          <a:srcRect r="48418"/>
          <a:stretch/>
        </p:blipFill>
        <p:spPr>
          <a:xfrm>
            <a:off x="10309" y="1416504"/>
            <a:ext cx="6288891" cy="3962527"/>
          </a:xfrm>
          <a:prstGeom prst="rect">
            <a:avLst/>
          </a:prstGeom>
        </p:spPr>
      </p:pic>
      <p:pic>
        <p:nvPicPr>
          <p:cNvPr id="7" name="Picture 6">
            <a:extLst>
              <a:ext uri="{FF2B5EF4-FFF2-40B4-BE49-F238E27FC236}">
                <a16:creationId xmlns:a16="http://schemas.microsoft.com/office/drawing/2014/main" id="{83729627-A586-444E-87A6-7BE3FB5A9B09}"/>
              </a:ext>
            </a:extLst>
          </p:cNvPr>
          <p:cNvPicPr>
            <a:picLocks noChangeAspect="1"/>
          </p:cNvPicPr>
          <p:nvPr/>
        </p:nvPicPr>
        <p:blipFill>
          <a:blip r:embed="rId4"/>
          <a:stretch>
            <a:fillRect/>
          </a:stretch>
        </p:blipFill>
        <p:spPr>
          <a:xfrm>
            <a:off x="6379213" y="1615820"/>
            <a:ext cx="5674839" cy="1802847"/>
          </a:xfrm>
          <a:prstGeom prst="rect">
            <a:avLst/>
          </a:prstGeom>
        </p:spPr>
      </p:pic>
      <p:sp>
        <p:nvSpPr>
          <p:cNvPr id="8" name="TextBox 7">
            <a:extLst>
              <a:ext uri="{FF2B5EF4-FFF2-40B4-BE49-F238E27FC236}">
                <a16:creationId xmlns:a16="http://schemas.microsoft.com/office/drawing/2014/main" id="{C94A0996-734A-4E82-9208-86EAA9DC23B5}"/>
              </a:ext>
            </a:extLst>
          </p:cNvPr>
          <p:cNvSpPr txBox="1"/>
          <p:nvPr/>
        </p:nvSpPr>
        <p:spPr>
          <a:xfrm>
            <a:off x="6692900" y="3992037"/>
            <a:ext cx="4267200" cy="830997"/>
          </a:xfrm>
          <a:prstGeom prst="rect">
            <a:avLst/>
          </a:prstGeom>
          <a:noFill/>
        </p:spPr>
        <p:txBody>
          <a:bodyPr wrap="square" rtlCol="0">
            <a:spAutoFit/>
          </a:bodyPr>
          <a:lstStyle/>
          <a:p>
            <a:r>
              <a:rPr lang="en-US" sz="2400" b="1" dirty="0"/>
              <a:t>-element wise multiplication</a:t>
            </a:r>
          </a:p>
        </p:txBody>
      </p:sp>
      <p:sp>
        <p:nvSpPr>
          <p:cNvPr id="9" name="TextBox 8">
            <a:extLst>
              <a:ext uri="{FF2B5EF4-FFF2-40B4-BE49-F238E27FC236}">
                <a16:creationId xmlns:a16="http://schemas.microsoft.com/office/drawing/2014/main" id="{8EE34D66-4EC3-4C78-9DF0-EDDCA65D4BDD}"/>
              </a:ext>
            </a:extLst>
          </p:cNvPr>
          <p:cNvSpPr txBox="1"/>
          <p:nvPr/>
        </p:nvSpPr>
        <p:spPr>
          <a:xfrm>
            <a:off x="6255474" y="3418667"/>
            <a:ext cx="3601540" cy="461665"/>
          </a:xfrm>
          <a:prstGeom prst="rect">
            <a:avLst/>
          </a:prstGeom>
          <a:noFill/>
        </p:spPr>
        <p:txBody>
          <a:bodyPr wrap="square" rtlCol="0">
            <a:spAutoFit/>
          </a:bodyPr>
          <a:lstStyle/>
          <a:p>
            <a:r>
              <a:rPr lang="en-US" sz="2400" b="1" dirty="0"/>
              <a:t>K-size of kernel</a:t>
            </a:r>
          </a:p>
        </p:txBody>
      </p:sp>
      <p:pic>
        <p:nvPicPr>
          <p:cNvPr id="10" name="Picture 9">
            <a:extLst>
              <a:ext uri="{FF2B5EF4-FFF2-40B4-BE49-F238E27FC236}">
                <a16:creationId xmlns:a16="http://schemas.microsoft.com/office/drawing/2014/main" id="{8E775B8E-C259-4F0F-81B6-6ADC471E11EF}"/>
              </a:ext>
            </a:extLst>
          </p:cNvPr>
          <p:cNvPicPr>
            <a:picLocks noChangeAspect="1"/>
          </p:cNvPicPr>
          <p:nvPr/>
        </p:nvPicPr>
        <p:blipFill rotWithShape="1">
          <a:blip r:embed="rId3">
            <a:clrChange>
              <a:clrFrom>
                <a:srgbClr val="FFE2E2"/>
              </a:clrFrom>
              <a:clrTo>
                <a:srgbClr val="FFE2E2">
                  <a:alpha val="0"/>
                </a:srgbClr>
              </a:clrTo>
            </a:clrChange>
            <a:lum bright="70000" contrast="-70000"/>
          </a:blip>
          <a:srcRect l="38989" t="46153" r="58334" b="44632"/>
          <a:stretch/>
        </p:blipFill>
        <p:spPr>
          <a:xfrm>
            <a:off x="6379213" y="4109427"/>
            <a:ext cx="326388" cy="365125"/>
          </a:xfrm>
          <a:prstGeom prst="rect">
            <a:avLst/>
          </a:prstGeom>
        </p:spPr>
      </p:pic>
    </p:spTree>
    <p:extLst>
      <p:ext uri="{BB962C8B-B14F-4D97-AF65-F5344CB8AC3E}">
        <p14:creationId xmlns:p14="http://schemas.microsoft.com/office/powerpoint/2010/main" val="413595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D1E5-E265-4EAD-8397-8C0DE44EE0C5}"/>
              </a:ext>
            </a:extLst>
          </p:cNvPr>
          <p:cNvSpPr>
            <a:spLocks noGrp="1"/>
          </p:cNvSpPr>
          <p:nvPr>
            <p:ph type="title"/>
          </p:nvPr>
        </p:nvSpPr>
        <p:spPr/>
        <p:txBody>
          <a:bodyPr/>
          <a:lstStyle/>
          <a:p>
            <a:r>
              <a:rPr lang="en-US" dirty="0"/>
              <a:t>DKN</a:t>
            </a:r>
          </a:p>
        </p:txBody>
      </p:sp>
      <p:sp>
        <p:nvSpPr>
          <p:cNvPr id="5" name="Slide Number Placeholder 4">
            <a:extLst>
              <a:ext uri="{FF2B5EF4-FFF2-40B4-BE49-F238E27FC236}">
                <a16:creationId xmlns:a16="http://schemas.microsoft.com/office/drawing/2014/main" id="{55E46DDF-E930-4914-9FD2-A4E15C661DA4}"/>
              </a:ext>
            </a:extLst>
          </p:cNvPr>
          <p:cNvSpPr>
            <a:spLocks noGrp="1"/>
          </p:cNvSpPr>
          <p:nvPr>
            <p:ph type="sldNum" sz="quarter" idx="12"/>
          </p:nvPr>
        </p:nvSpPr>
        <p:spPr/>
        <p:txBody>
          <a:bodyPr/>
          <a:lstStyle/>
          <a:p>
            <a:fld id="{DAF22AC9-109E-4E4D-92F9-530E51D9A3A2}" type="slidenum">
              <a:rPr lang="he-IL" smtClean="0"/>
              <a:pPr/>
              <a:t>14</a:t>
            </a:fld>
            <a:endParaRPr lang="he-IL" dirty="0"/>
          </a:p>
        </p:txBody>
      </p:sp>
      <p:pic>
        <p:nvPicPr>
          <p:cNvPr id="6" name="Picture 5">
            <a:extLst>
              <a:ext uri="{FF2B5EF4-FFF2-40B4-BE49-F238E27FC236}">
                <a16:creationId xmlns:a16="http://schemas.microsoft.com/office/drawing/2014/main" id="{A3635BA9-3CE3-4736-90FE-050CA6DE8E80}"/>
              </a:ext>
            </a:extLst>
          </p:cNvPr>
          <p:cNvPicPr>
            <a:picLocks noChangeAspect="1"/>
          </p:cNvPicPr>
          <p:nvPr/>
        </p:nvPicPr>
        <p:blipFill rotWithShape="1">
          <a:blip r:embed="rId2"/>
          <a:srcRect l="29167" r="25833"/>
          <a:stretch/>
        </p:blipFill>
        <p:spPr>
          <a:xfrm>
            <a:off x="101600" y="1397001"/>
            <a:ext cx="5486400" cy="3962527"/>
          </a:xfrm>
          <a:prstGeom prst="rect">
            <a:avLst/>
          </a:prstGeom>
        </p:spPr>
      </p:pic>
      <p:pic>
        <p:nvPicPr>
          <p:cNvPr id="3" name="Picture 2">
            <a:extLst>
              <a:ext uri="{FF2B5EF4-FFF2-40B4-BE49-F238E27FC236}">
                <a16:creationId xmlns:a16="http://schemas.microsoft.com/office/drawing/2014/main" id="{1658CE3D-303D-45A0-A6FE-292E6886238E}"/>
              </a:ext>
            </a:extLst>
          </p:cNvPr>
          <p:cNvPicPr>
            <a:picLocks noChangeAspect="1"/>
          </p:cNvPicPr>
          <p:nvPr/>
        </p:nvPicPr>
        <p:blipFill rotWithShape="1">
          <a:blip r:embed="rId3"/>
          <a:srcRect t="486" r="65418" b="15837"/>
          <a:stretch/>
        </p:blipFill>
        <p:spPr>
          <a:xfrm>
            <a:off x="5696015" y="1516703"/>
            <a:ext cx="1651359" cy="1615829"/>
          </a:xfrm>
          <a:prstGeom prst="rect">
            <a:avLst/>
          </a:prstGeom>
        </p:spPr>
      </p:pic>
      <p:pic>
        <p:nvPicPr>
          <p:cNvPr id="7" name="Picture 6">
            <a:extLst>
              <a:ext uri="{FF2B5EF4-FFF2-40B4-BE49-F238E27FC236}">
                <a16:creationId xmlns:a16="http://schemas.microsoft.com/office/drawing/2014/main" id="{CFF2125E-EE3F-437B-9EE5-E1B59B885C7D}"/>
              </a:ext>
            </a:extLst>
          </p:cNvPr>
          <p:cNvPicPr>
            <a:picLocks noChangeAspect="1"/>
          </p:cNvPicPr>
          <p:nvPr/>
        </p:nvPicPr>
        <p:blipFill>
          <a:blip r:embed="rId4"/>
          <a:stretch>
            <a:fillRect/>
          </a:stretch>
        </p:blipFill>
        <p:spPr>
          <a:xfrm>
            <a:off x="6299200" y="3541597"/>
            <a:ext cx="3912157" cy="1070824"/>
          </a:xfrm>
          <a:prstGeom prst="rect">
            <a:avLst/>
          </a:prstGeom>
        </p:spPr>
      </p:pic>
      <p:pic>
        <p:nvPicPr>
          <p:cNvPr id="8" name="Picture 7">
            <a:extLst>
              <a:ext uri="{FF2B5EF4-FFF2-40B4-BE49-F238E27FC236}">
                <a16:creationId xmlns:a16="http://schemas.microsoft.com/office/drawing/2014/main" id="{DBB90CDB-FF10-448B-AA1C-883333AD8D58}"/>
              </a:ext>
            </a:extLst>
          </p:cNvPr>
          <p:cNvPicPr>
            <a:picLocks noChangeAspect="1"/>
          </p:cNvPicPr>
          <p:nvPr/>
        </p:nvPicPr>
        <p:blipFill rotWithShape="1">
          <a:blip r:embed="rId2">
            <a:clrChange>
              <a:clrFrom>
                <a:srgbClr val="FFE2E2"/>
              </a:clrFrom>
              <a:clrTo>
                <a:srgbClr val="FFE2E2">
                  <a:alpha val="0"/>
                </a:srgbClr>
              </a:clrTo>
            </a:clrChange>
            <a:lum bright="70000" contrast="-70000"/>
          </a:blip>
          <a:srcRect l="38989" t="46153" r="58334" b="44632"/>
          <a:stretch/>
        </p:blipFill>
        <p:spPr>
          <a:xfrm>
            <a:off x="7466038" y="2195698"/>
            <a:ext cx="326388" cy="365125"/>
          </a:xfrm>
          <a:prstGeom prst="rect">
            <a:avLst/>
          </a:prstGeom>
        </p:spPr>
      </p:pic>
      <p:pic>
        <p:nvPicPr>
          <p:cNvPr id="9" name="Picture 8">
            <a:extLst>
              <a:ext uri="{FF2B5EF4-FFF2-40B4-BE49-F238E27FC236}">
                <a16:creationId xmlns:a16="http://schemas.microsoft.com/office/drawing/2014/main" id="{5B3DF689-461F-49D0-BE6C-AB82A448B7EE}"/>
              </a:ext>
            </a:extLst>
          </p:cNvPr>
          <p:cNvPicPr>
            <a:picLocks noChangeAspect="1"/>
          </p:cNvPicPr>
          <p:nvPr/>
        </p:nvPicPr>
        <p:blipFill rotWithShape="1">
          <a:blip r:embed="rId3"/>
          <a:srcRect l="32705" r="34177" b="16322"/>
          <a:stretch/>
        </p:blipFill>
        <p:spPr>
          <a:xfrm>
            <a:off x="7839222" y="1516702"/>
            <a:ext cx="1581423" cy="1615829"/>
          </a:xfrm>
          <a:prstGeom prst="rect">
            <a:avLst/>
          </a:prstGeom>
        </p:spPr>
      </p:pic>
      <p:pic>
        <p:nvPicPr>
          <p:cNvPr id="10" name="Picture 9">
            <a:extLst>
              <a:ext uri="{FF2B5EF4-FFF2-40B4-BE49-F238E27FC236}">
                <a16:creationId xmlns:a16="http://schemas.microsoft.com/office/drawing/2014/main" id="{CF40B567-8520-4FFC-892C-AFB457667654}"/>
              </a:ext>
            </a:extLst>
          </p:cNvPr>
          <p:cNvPicPr>
            <a:picLocks noChangeAspect="1"/>
          </p:cNvPicPr>
          <p:nvPr/>
        </p:nvPicPr>
        <p:blipFill rotWithShape="1">
          <a:blip r:embed="rId3"/>
          <a:srcRect l="64606" t="3379" r="2276" b="12943"/>
          <a:stretch/>
        </p:blipFill>
        <p:spPr>
          <a:xfrm>
            <a:off x="10100071" y="1536522"/>
            <a:ext cx="1581423" cy="1615829"/>
          </a:xfrm>
          <a:prstGeom prst="rect">
            <a:avLst/>
          </a:prstGeom>
        </p:spPr>
      </p:pic>
      <p:sp>
        <p:nvSpPr>
          <p:cNvPr id="11" name="TextBox 10">
            <a:extLst>
              <a:ext uri="{FF2B5EF4-FFF2-40B4-BE49-F238E27FC236}">
                <a16:creationId xmlns:a16="http://schemas.microsoft.com/office/drawing/2014/main" id="{0D4489C4-9F28-4AD2-8952-A306C5E35495}"/>
              </a:ext>
            </a:extLst>
          </p:cNvPr>
          <p:cNvSpPr txBox="1"/>
          <p:nvPr/>
        </p:nvSpPr>
        <p:spPr>
          <a:xfrm>
            <a:off x="6521693" y="4848855"/>
            <a:ext cx="4267200" cy="461665"/>
          </a:xfrm>
          <a:prstGeom prst="rect">
            <a:avLst/>
          </a:prstGeom>
          <a:noFill/>
        </p:spPr>
        <p:txBody>
          <a:bodyPr wrap="square" rtlCol="0">
            <a:spAutoFit/>
          </a:bodyPr>
          <a:lstStyle/>
          <a:p>
            <a:r>
              <a:rPr lang="en-US" sz="2400" dirty="0"/>
              <a:t>Deformable Weighted  Kernel</a:t>
            </a:r>
          </a:p>
        </p:txBody>
      </p:sp>
      <p:sp>
        <p:nvSpPr>
          <p:cNvPr id="12" name="TextBox 11">
            <a:extLst>
              <a:ext uri="{FF2B5EF4-FFF2-40B4-BE49-F238E27FC236}">
                <a16:creationId xmlns:a16="http://schemas.microsoft.com/office/drawing/2014/main" id="{34263D8A-75BD-41FB-8AB4-C2096FA2B11E}"/>
              </a:ext>
            </a:extLst>
          </p:cNvPr>
          <p:cNvSpPr txBox="1"/>
          <p:nvPr/>
        </p:nvSpPr>
        <p:spPr>
          <a:xfrm>
            <a:off x="9398557" y="1928937"/>
            <a:ext cx="812800" cy="830997"/>
          </a:xfrm>
          <a:prstGeom prst="rect">
            <a:avLst/>
          </a:prstGeom>
          <a:noFill/>
        </p:spPr>
        <p:txBody>
          <a:bodyPr wrap="square" rtlCol="0">
            <a:spAutoFit/>
          </a:bodyPr>
          <a:lstStyle/>
          <a:p>
            <a:r>
              <a:rPr lang="en-US" sz="4800" dirty="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090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D1E5-E265-4EAD-8397-8C0DE44EE0C5}"/>
              </a:ext>
            </a:extLst>
          </p:cNvPr>
          <p:cNvSpPr>
            <a:spLocks noGrp="1"/>
          </p:cNvSpPr>
          <p:nvPr>
            <p:ph type="title"/>
          </p:nvPr>
        </p:nvSpPr>
        <p:spPr/>
        <p:txBody>
          <a:bodyPr/>
          <a:lstStyle/>
          <a:p>
            <a:r>
              <a:rPr lang="en-US" dirty="0"/>
              <a:t>DKN</a:t>
            </a:r>
          </a:p>
        </p:txBody>
      </p:sp>
      <p:sp>
        <p:nvSpPr>
          <p:cNvPr id="5" name="Slide Number Placeholder 4">
            <a:extLst>
              <a:ext uri="{FF2B5EF4-FFF2-40B4-BE49-F238E27FC236}">
                <a16:creationId xmlns:a16="http://schemas.microsoft.com/office/drawing/2014/main" id="{55E46DDF-E930-4914-9FD2-A4E15C661DA4}"/>
              </a:ext>
            </a:extLst>
          </p:cNvPr>
          <p:cNvSpPr>
            <a:spLocks noGrp="1"/>
          </p:cNvSpPr>
          <p:nvPr>
            <p:ph type="sldNum" sz="quarter" idx="12"/>
          </p:nvPr>
        </p:nvSpPr>
        <p:spPr/>
        <p:txBody>
          <a:bodyPr/>
          <a:lstStyle/>
          <a:p>
            <a:fld id="{DAF22AC9-109E-4E4D-92F9-530E51D9A3A2}" type="slidenum">
              <a:rPr lang="he-IL" smtClean="0"/>
              <a:pPr/>
              <a:t>15</a:t>
            </a:fld>
            <a:endParaRPr lang="he-IL" dirty="0"/>
          </a:p>
        </p:txBody>
      </p:sp>
      <p:pic>
        <p:nvPicPr>
          <p:cNvPr id="13" name="Picture 12">
            <a:extLst>
              <a:ext uri="{FF2B5EF4-FFF2-40B4-BE49-F238E27FC236}">
                <a16:creationId xmlns:a16="http://schemas.microsoft.com/office/drawing/2014/main" id="{93E2E009-3CFE-496E-8958-D13F244A70A9}"/>
              </a:ext>
            </a:extLst>
          </p:cNvPr>
          <p:cNvPicPr>
            <a:picLocks noChangeAspect="1"/>
          </p:cNvPicPr>
          <p:nvPr/>
        </p:nvPicPr>
        <p:blipFill>
          <a:blip r:embed="rId2"/>
          <a:stretch>
            <a:fillRect/>
          </a:stretch>
        </p:blipFill>
        <p:spPr>
          <a:xfrm>
            <a:off x="0" y="1447737"/>
            <a:ext cx="12192000" cy="3962527"/>
          </a:xfrm>
          <a:prstGeom prst="rect">
            <a:avLst/>
          </a:prstGeom>
        </p:spPr>
      </p:pic>
    </p:spTree>
    <p:extLst>
      <p:ext uri="{BB962C8B-B14F-4D97-AF65-F5344CB8AC3E}">
        <p14:creationId xmlns:p14="http://schemas.microsoft.com/office/powerpoint/2010/main" val="232279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2276-222E-4C53-B4A4-86D7157DEF7E}"/>
              </a:ext>
            </a:extLst>
          </p:cNvPr>
          <p:cNvSpPr>
            <a:spLocks noGrp="1"/>
          </p:cNvSpPr>
          <p:nvPr>
            <p:ph type="title"/>
          </p:nvPr>
        </p:nvSpPr>
        <p:spPr/>
        <p:txBody>
          <a:bodyPr/>
          <a:lstStyle/>
          <a:p>
            <a:r>
              <a:rPr lang="en-US" dirty="0"/>
              <a:t>F(</a:t>
            </a:r>
            <a:r>
              <a:rPr lang="en-US" dirty="0" err="1"/>
              <a:t>ast</a:t>
            </a:r>
            <a:r>
              <a:rPr lang="en-US" dirty="0"/>
              <a:t>)DKN</a:t>
            </a:r>
          </a:p>
        </p:txBody>
      </p:sp>
      <p:sp>
        <p:nvSpPr>
          <p:cNvPr id="5" name="Slide Number Placeholder 4">
            <a:extLst>
              <a:ext uri="{FF2B5EF4-FFF2-40B4-BE49-F238E27FC236}">
                <a16:creationId xmlns:a16="http://schemas.microsoft.com/office/drawing/2014/main" id="{2A6AD537-8329-4373-A06F-17F3C843E9B8}"/>
              </a:ext>
            </a:extLst>
          </p:cNvPr>
          <p:cNvSpPr>
            <a:spLocks noGrp="1"/>
          </p:cNvSpPr>
          <p:nvPr>
            <p:ph type="sldNum" sz="quarter" idx="12"/>
          </p:nvPr>
        </p:nvSpPr>
        <p:spPr/>
        <p:txBody>
          <a:bodyPr/>
          <a:lstStyle/>
          <a:p>
            <a:fld id="{DAF22AC9-109E-4E4D-92F9-530E51D9A3A2}" type="slidenum">
              <a:rPr lang="he-IL" smtClean="0"/>
              <a:pPr/>
              <a:t>16</a:t>
            </a:fld>
            <a:endParaRPr lang="he-IL" dirty="0"/>
          </a:p>
        </p:txBody>
      </p:sp>
      <p:pic>
        <p:nvPicPr>
          <p:cNvPr id="8" name="Picture 7">
            <a:extLst>
              <a:ext uri="{FF2B5EF4-FFF2-40B4-BE49-F238E27FC236}">
                <a16:creationId xmlns:a16="http://schemas.microsoft.com/office/drawing/2014/main" id="{C0FA9DFF-CC30-45A1-96F9-5DB2F15C38E3}"/>
              </a:ext>
            </a:extLst>
          </p:cNvPr>
          <p:cNvPicPr>
            <a:picLocks noChangeAspect="1"/>
          </p:cNvPicPr>
          <p:nvPr/>
        </p:nvPicPr>
        <p:blipFill>
          <a:blip r:embed="rId2">
            <a:clrChange>
              <a:clrFrom>
                <a:srgbClr val="FFFFF5"/>
              </a:clrFrom>
              <a:clrTo>
                <a:srgbClr val="FFFFF5">
                  <a:alpha val="0"/>
                </a:srgbClr>
              </a:clrTo>
            </a:clrChange>
          </a:blip>
          <a:stretch>
            <a:fillRect/>
          </a:stretch>
        </p:blipFill>
        <p:spPr>
          <a:xfrm>
            <a:off x="852835" y="1469930"/>
            <a:ext cx="10534914" cy="4062190"/>
          </a:xfrm>
          <a:prstGeom prst="rect">
            <a:avLst/>
          </a:prstGeom>
        </p:spPr>
      </p:pic>
    </p:spTree>
    <p:extLst>
      <p:ext uri="{BB962C8B-B14F-4D97-AF65-F5344CB8AC3E}">
        <p14:creationId xmlns:p14="http://schemas.microsoft.com/office/powerpoint/2010/main" val="3111549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2276-222E-4C53-B4A4-86D7157DEF7E}"/>
              </a:ext>
            </a:extLst>
          </p:cNvPr>
          <p:cNvSpPr>
            <a:spLocks noGrp="1"/>
          </p:cNvSpPr>
          <p:nvPr>
            <p:ph type="title"/>
          </p:nvPr>
        </p:nvSpPr>
        <p:spPr/>
        <p:txBody>
          <a:bodyPr/>
          <a:lstStyle/>
          <a:p>
            <a:r>
              <a:rPr lang="en-US" dirty="0"/>
              <a:t>FDKN</a:t>
            </a:r>
          </a:p>
        </p:txBody>
      </p:sp>
      <p:sp>
        <p:nvSpPr>
          <p:cNvPr id="5" name="Slide Number Placeholder 4">
            <a:extLst>
              <a:ext uri="{FF2B5EF4-FFF2-40B4-BE49-F238E27FC236}">
                <a16:creationId xmlns:a16="http://schemas.microsoft.com/office/drawing/2014/main" id="{2A6AD537-8329-4373-A06F-17F3C843E9B8}"/>
              </a:ext>
            </a:extLst>
          </p:cNvPr>
          <p:cNvSpPr>
            <a:spLocks noGrp="1"/>
          </p:cNvSpPr>
          <p:nvPr>
            <p:ph type="sldNum" sz="quarter" idx="12"/>
          </p:nvPr>
        </p:nvSpPr>
        <p:spPr/>
        <p:txBody>
          <a:bodyPr/>
          <a:lstStyle/>
          <a:p>
            <a:fld id="{DAF22AC9-109E-4E4D-92F9-530E51D9A3A2}" type="slidenum">
              <a:rPr lang="he-IL" smtClean="0"/>
              <a:pPr/>
              <a:t>17</a:t>
            </a:fld>
            <a:endParaRPr lang="he-IL" dirty="0"/>
          </a:p>
        </p:txBody>
      </p:sp>
      <p:pic>
        <p:nvPicPr>
          <p:cNvPr id="6" name="Picture 5">
            <a:extLst>
              <a:ext uri="{FF2B5EF4-FFF2-40B4-BE49-F238E27FC236}">
                <a16:creationId xmlns:a16="http://schemas.microsoft.com/office/drawing/2014/main" id="{87B2A847-3CE1-49E4-8AA2-DA8B6B9C9EAB}"/>
              </a:ext>
            </a:extLst>
          </p:cNvPr>
          <p:cNvPicPr>
            <a:picLocks noChangeAspect="1"/>
          </p:cNvPicPr>
          <p:nvPr/>
        </p:nvPicPr>
        <p:blipFill>
          <a:blip r:embed="rId2">
            <a:clrChange>
              <a:clrFrom>
                <a:srgbClr val="FFFFF5"/>
              </a:clrFrom>
              <a:clrTo>
                <a:srgbClr val="FFFFF5">
                  <a:alpha val="0"/>
                </a:srgbClr>
              </a:clrTo>
            </a:clrChange>
          </a:blip>
          <a:stretch>
            <a:fillRect/>
          </a:stretch>
        </p:blipFill>
        <p:spPr>
          <a:xfrm>
            <a:off x="852835" y="1469930"/>
            <a:ext cx="9042400" cy="3486687"/>
          </a:xfrm>
          <a:prstGeom prst="rect">
            <a:avLst/>
          </a:prstGeom>
        </p:spPr>
      </p:pic>
      <p:sp>
        <p:nvSpPr>
          <p:cNvPr id="9" name="Rectangle 8">
            <a:extLst>
              <a:ext uri="{FF2B5EF4-FFF2-40B4-BE49-F238E27FC236}">
                <a16:creationId xmlns:a16="http://schemas.microsoft.com/office/drawing/2014/main" id="{FFD8069C-6844-45F2-AF27-949CC0A2CEC9}"/>
              </a:ext>
            </a:extLst>
          </p:cNvPr>
          <p:cNvSpPr/>
          <p:nvPr/>
        </p:nvSpPr>
        <p:spPr>
          <a:xfrm>
            <a:off x="4076700" y="1469929"/>
            <a:ext cx="5745480" cy="34866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pic>
        <p:nvPicPr>
          <p:cNvPr id="3" name="Picture 2">
            <a:extLst>
              <a:ext uri="{FF2B5EF4-FFF2-40B4-BE49-F238E27FC236}">
                <a16:creationId xmlns:a16="http://schemas.microsoft.com/office/drawing/2014/main" id="{1AD52E2F-E6EB-4201-B424-30E0FFF41429}"/>
              </a:ext>
            </a:extLst>
          </p:cNvPr>
          <p:cNvPicPr>
            <a:picLocks noChangeAspect="1"/>
          </p:cNvPicPr>
          <p:nvPr/>
        </p:nvPicPr>
        <p:blipFill>
          <a:blip r:embed="rId3"/>
          <a:stretch>
            <a:fillRect/>
          </a:stretch>
        </p:blipFill>
        <p:spPr>
          <a:xfrm>
            <a:off x="4846450" y="3613759"/>
            <a:ext cx="5830879" cy="2634641"/>
          </a:xfrm>
          <a:prstGeom prst="rect">
            <a:avLst/>
          </a:prstGeom>
        </p:spPr>
      </p:pic>
    </p:spTree>
    <p:extLst>
      <p:ext uri="{BB962C8B-B14F-4D97-AF65-F5344CB8AC3E}">
        <p14:creationId xmlns:p14="http://schemas.microsoft.com/office/powerpoint/2010/main" val="363520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2276-222E-4C53-B4A4-86D7157DEF7E}"/>
              </a:ext>
            </a:extLst>
          </p:cNvPr>
          <p:cNvSpPr>
            <a:spLocks noGrp="1"/>
          </p:cNvSpPr>
          <p:nvPr>
            <p:ph type="title"/>
          </p:nvPr>
        </p:nvSpPr>
        <p:spPr/>
        <p:txBody>
          <a:bodyPr/>
          <a:lstStyle/>
          <a:p>
            <a:r>
              <a:rPr lang="en-US" dirty="0"/>
              <a:t>FDKN</a:t>
            </a:r>
          </a:p>
        </p:txBody>
      </p:sp>
      <p:sp>
        <p:nvSpPr>
          <p:cNvPr id="5" name="Slide Number Placeholder 4">
            <a:extLst>
              <a:ext uri="{FF2B5EF4-FFF2-40B4-BE49-F238E27FC236}">
                <a16:creationId xmlns:a16="http://schemas.microsoft.com/office/drawing/2014/main" id="{2A6AD537-8329-4373-A06F-17F3C843E9B8}"/>
              </a:ext>
            </a:extLst>
          </p:cNvPr>
          <p:cNvSpPr>
            <a:spLocks noGrp="1"/>
          </p:cNvSpPr>
          <p:nvPr>
            <p:ph type="sldNum" sz="quarter" idx="12"/>
          </p:nvPr>
        </p:nvSpPr>
        <p:spPr/>
        <p:txBody>
          <a:bodyPr/>
          <a:lstStyle/>
          <a:p>
            <a:fld id="{DAF22AC9-109E-4E4D-92F9-530E51D9A3A2}" type="slidenum">
              <a:rPr lang="he-IL" smtClean="0"/>
              <a:pPr/>
              <a:t>18</a:t>
            </a:fld>
            <a:endParaRPr lang="he-IL" dirty="0"/>
          </a:p>
        </p:txBody>
      </p:sp>
      <p:pic>
        <p:nvPicPr>
          <p:cNvPr id="4" name="Picture 3">
            <a:extLst>
              <a:ext uri="{FF2B5EF4-FFF2-40B4-BE49-F238E27FC236}">
                <a16:creationId xmlns:a16="http://schemas.microsoft.com/office/drawing/2014/main" id="{C7F0EE31-79AE-49AA-8F00-36AFE5B2242E}"/>
              </a:ext>
            </a:extLst>
          </p:cNvPr>
          <p:cNvPicPr>
            <a:picLocks noChangeAspect="1"/>
          </p:cNvPicPr>
          <p:nvPr/>
        </p:nvPicPr>
        <p:blipFill>
          <a:blip r:embed="rId2"/>
          <a:stretch>
            <a:fillRect/>
          </a:stretch>
        </p:blipFill>
        <p:spPr>
          <a:xfrm>
            <a:off x="2864873" y="5028925"/>
            <a:ext cx="5685013" cy="1546994"/>
          </a:xfrm>
          <a:prstGeom prst="rect">
            <a:avLst/>
          </a:prstGeom>
        </p:spPr>
      </p:pic>
      <p:pic>
        <p:nvPicPr>
          <p:cNvPr id="10" name="Picture 9">
            <a:extLst>
              <a:ext uri="{FF2B5EF4-FFF2-40B4-BE49-F238E27FC236}">
                <a16:creationId xmlns:a16="http://schemas.microsoft.com/office/drawing/2014/main" id="{9D35B89E-A699-4382-A79B-950316ADE028}"/>
              </a:ext>
            </a:extLst>
          </p:cNvPr>
          <p:cNvPicPr>
            <a:picLocks noChangeAspect="1"/>
          </p:cNvPicPr>
          <p:nvPr/>
        </p:nvPicPr>
        <p:blipFill>
          <a:blip r:embed="rId3">
            <a:clrChange>
              <a:clrFrom>
                <a:srgbClr val="FFFFF5"/>
              </a:clrFrom>
              <a:clrTo>
                <a:srgbClr val="FFFFF5">
                  <a:alpha val="0"/>
                </a:srgbClr>
              </a:clrTo>
            </a:clrChange>
          </a:blip>
          <a:stretch>
            <a:fillRect/>
          </a:stretch>
        </p:blipFill>
        <p:spPr>
          <a:xfrm>
            <a:off x="852835" y="1469930"/>
            <a:ext cx="9042400" cy="3486687"/>
          </a:xfrm>
          <a:prstGeom prst="rect">
            <a:avLst/>
          </a:prstGeom>
        </p:spPr>
      </p:pic>
      <p:sp>
        <p:nvSpPr>
          <p:cNvPr id="9" name="Rectangle 8">
            <a:extLst>
              <a:ext uri="{FF2B5EF4-FFF2-40B4-BE49-F238E27FC236}">
                <a16:creationId xmlns:a16="http://schemas.microsoft.com/office/drawing/2014/main" id="{06E9EF08-E0B9-4F6D-9640-99DC7D91139C}"/>
              </a:ext>
            </a:extLst>
          </p:cNvPr>
          <p:cNvSpPr/>
          <p:nvPr/>
        </p:nvSpPr>
        <p:spPr>
          <a:xfrm>
            <a:off x="852835" y="1469928"/>
            <a:ext cx="3305145" cy="34866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BA551DAE-071B-42E3-ADD8-7ABF789FE535}"/>
              </a:ext>
            </a:extLst>
          </p:cNvPr>
          <p:cNvSpPr/>
          <p:nvPr/>
        </p:nvSpPr>
        <p:spPr>
          <a:xfrm>
            <a:off x="8242662" y="1469929"/>
            <a:ext cx="1652573" cy="34866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Tree>
    <p:extLst>
      <p:ext uri="{BB962C8B-B14F-4D97-AF65-F5344CB8AC3E}">
        <p14:creationId xmlns:p14="http://schemas.microsoft.com/office/powerpoint/2010/main" val="38633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6FBC-6547-49EC-8D26-8554DE643EE9}"/>
              </a:ext>
            </a:extLst>
          </p:cNvPr>
          <p:cNvSpPr>
            <a:spLocks noGrp="1"/>
          </p:cNvSpPr>
          <p:nvPr>
            <p:ph type="title"/>
          </p:nvPr>
        </p:nvSpPr>
        <p:spPr/>
        <p:txBody>
          <a:bodyPr/>
          <a:lstStyle/>
          <a:p>
            <a:r>
              <a:rPr lang="en-US" dirty="0"/>
              <a:t>Results from DKN Paper</a:t>
            </a:r>
          </a:p>
        </p:txBody>
      </p:sp>
      <p:sp>
        <p:nvSpPr>
          <p:cNvPr id="5" name="Slide Number Placeholder 4">
            <a:extLst>
              <a:ext uri="{FF2B5EF4-FFF2-40B4-BE49-F238E27FC236}">
                <a16:creationId xmlns:a16="http://schemas.microsoft.com/office/drawing/2014/main" id="{825A9E18-04F0-44E4-9EDE-0AA809D83A2B}"/>
              </a:ext>
            </a:extLst>
          </p:cNvPr>
          <p:cNvSpPr>
            <a:spLocks noGrp="1"/>
          </p:cNvSpPr>
          <p:nvPr>
            <p:ph type="sldNum" sz="quarter" idx="12"/>
          </p:nvPr>
        </p:nvSpPr>
        <p:spPr/>
        <p:txBody>
          <a:bodyPr/>
          <a:lstStyle/>
          <a:p>
            <a:fld id="{DAF22AC9-109E-4E4D-92F9-530E51D9A3A2}" type="slidenum">
              <a:rPr lang="he-IL" smtClean="0"/>
              <a:pPr/>
              <a:t>19</a:t>
            </a:fld>
            <a:endParaRPr lang="he-IL" dirty="0"/>
          </a:p>
        </p:txBody>
      </p:sp>
      <p:pic>
        <p:nvPicPr>
          <p:cNvPr id="6" name="Picture 5">
            <a:extLst>
              <a:ext uri="{FF2B5EF4-FFF2-40B4-BE49-F238E27FC236}">
                <a16:creationId xmlns:a16="http://schemas.microsoft.com/office/drawing/2014/main" id="{FC49EFCE-32E4-4A81-B1BF-2510F61593A8}"/>
              </a:ext>
            </a:extLst>
          </p:cNvPr>
          <p:cNvPicPr>
            <a:picLocks noChangeAspect="1"/>
          </p:cNvPicPr>
          <p:nvPr/>
        </p:nvPicPr>
        <p:blipFill>
          <a:blip r:embed="rId2"/>
          <a:stretch>
            <a:fillRect/>
          </a:stretch>
        </p:blipFill>
        <p:spPr>
          <a:xfrm>
            <a:off x="193317" y="1734185"/>
            <a:ext cx="7954700" cy="3752216"/>
          </a:xfrm>
          <a:prstGeom prst="rect">
            <a:avLst/>
          </a:prstGeom>
        </p:spPr>
      </p:pic>
      <p:pic>
        <p:nvPicPr>
          <p:cNvPr id="7" name="Picture 6">
            <a:extLst>
              <a:ext uri="{FF2B5EF4-FFF2-40B4-BE49-F238E27FC236}">
                <a16:creationId xmlns:a16="http://schemas.microsoft.com/office/drawing/2014/main" id="{725759F0-04D8-45E6-A28E-1516806F96DD}"/>
              </a:ext>
            </a:extLst>
          </p:cNvPr>
          <p:cNvPicPr>
            <a:picLocks noChangeAspect="1"/>
          </p:cNvPicPr>
          <p:nvPr/>
        </p:nvPicPr>
        <p:blipFill>
          <a:blip r:embed="rId3"/>
          <a:stretch>
            <a:fillRect/>
          </a:stretch>
        </p:blipFill>
        <p:spPr>
          <a:xfrm>
            <a:off x="8478981" y="1736373"/>
            <a:ext cx="3565679" cy="3818607"/>
          </a:xfrm>
          <a:prstGeom prst="rect">
            <a:avLst/>
          </a:prstGeom>
        </p:spPr>
      </p:pic>
    </p:spTree>
    <p:extLst>
      <p:ext uri="{BB962C8B-B14F-4D97-AF65-F5344CB8AC3E}">
        <p14:creationId xmlns:p14="http://schemas.microsoft.com/office/powerpoint/2010/main" val="401916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F3E1-88F3-4CFD-966E-DB825BB0ACD0}"/>
              </a:ext>
            </a:extLst>
          </p:cNvPr>
          <p:cNvSpPr>
            <a:spLocks noGrp="1"/>
          </p:cNvSpPr>
          <p:nvPr>
            <p:ph type="title"/>
          </p:nvPr>
        </p:nvSpPr>
        <p:spPr>
          <a:xfrm>
            <a:off x="919119" y="124153"/>
            <a:ext cx="10353762" cy="970450"/>
          </a:xfrm>
        </p:spPr>
        <p:txBody>
          <a:bodyPr/>
          <a:lstStyle/>
          <a:p>
            <a:r>
              <a:rPr lang="en-US" dirty="0"/>
              <a:t>Executive Summary</a:t>
            </a:r>
          </a:p>
        </p:txBody>
      </p:sp>
      <p:sp>
        <p:nvSpPr>
          <p:cNvPr id="6" name="Rectangle 5">
            <a:extLst>
              <a:ext uri="{FF2B5EF4-FFF2-40B4-BE49-F238E27FC236}">
                <a16:creationId xmlns:a16="http://schemas.microsoft.com/office/drawing/2014/main" id="{0405107E-6BBB-4827-AC83-B245C44D39C4}"/>
              </a:ext>
            </a:extLst>
          </p:cNvPr>
          <p:cNvSpPr/>
          <p:nvPr/>
        </p:nvSpPr>
        <p:spPr>
          <a:xfrm>
            <a:off x="990909" y="1662895"/>
            <a:ext cx="10353762" cy="10616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Depth refinement by using  deep learning content aware filters </a:t>
            </a:r>
          </a:p>
        </p:txBody>
      </p:sp>
      <p:sp>
        <p:nvSpPr>
          <p:cNvPr id="7" name="Rectangle 6">
            <a:extLst>
              <a:ext uri="{FF2B5EF4-FFF2-40B4-BE49-F238E27FC236}">
                <a16:creationId xmlns:a16="http://schemas.microsoft.com/office/drawing/2014/main" id="{DDADF465-4138-48F6-8FE6-E001C69EA65B}"/>
              </a:ext>
            </a:extLst>
          </p:cNvPr>
          <p:cNvSpPr/>
          <p:nvPr/>
        </p:nvSpPr>
        <p:spPr>
          <a:xfrm>
            <a:off x="990909" y="1094603"/>
            <a:ext cx="4457631" cy="584775"/>
          </a:xfrm>
          <a:prstGeom prst="rect">
            <a:avLst/>
          </a:prstGeom>
          <a:noFill/>
        </p:spPr>
        <p:txBody>
          <a:bodyPr wrap="non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focus of the research</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AEBA40E3-FFFD-4F51-ACA5-14ECD41DE4E5}"/>
              </a:ext>
            </a:extLst>
          </p:cNvPr>
          <p:cNvSpPr/>
          <p:nvPr/>
        </p:nvSpPr>
        <p:spPr>
          <a:xfrm>
            <a:off x="919119" y="2805524"/>
            <a:ext cx="1955985" cy="584775"/>
          </a:xfrm>
          <a:prstGeom prst="rect">
            <a:avLst/>
          </a:prstGeom>
          <a:noFill/>
        </p:spPr>
        <p:txBody>
          <a:bodyPr wrap="non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Approach</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ectangle 8">
            <a:extLst>
              <a:ext uri="{FF2B5EF4-FFF2-40B4-BE49-F238E27FC236}">
                <a16:creationId xmlns:a16="http://schemas.microsoft.com/office/drawing/2014/main" id="{A291CA1A-91EF-4BBA-8DF0-2F4AF2150EDC}"/>
              </a:ext>
            </a:extLst>
          </p:cNvPr>
          <p:cNvSpPr/>
          <p:nvPr/>
        </p:nvSpPr>
        <p:spPr>
          <a:xfrm>
            <a:off x="990907" y="3329631"/>
            <a:ext cx="10353762" cy="10616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Examine the current SOTA DNN architecture</a:t>
            </a:r>
          </a:p>
          <a:p>
            <a:pPr marL="342900" indent="-342900">
              <a:buFont typeface="Arial" panose="020B0604020202020204" pitchFamily="34" charset="0"/>
              <a:buChar char="•"/>
            </a:pPr>
            <a:r>
              <a:rPr lang="en-US" sz="2000" dirty="0"/>
              <a:t>Test the use of smooth activation function (ELU)  instead of RELU</a:t>
            </a:r>
          </a:p>
          <a:p>
            <a:pPr marL="342900" indent="-342900">
              <a:buFont typeface="Arial" panose="020B0604020202020204" pitchFamily="34" charset="0"/>
              <a:buChar char="•"/>
            </a:pPr>
            <a:r>
              <a:rPr lang="en-US" sz="2000" dirty="0"/>
              <a:t>Compare the use of L1 loss function to Adaptive loss </a:t>
            </a:r>
            <a:r>
              <a:rPr lang="en-US" sz="2000" dirty="0" err="1"/>
              <a:t>fuction</a:t>
            </a:r>
            <a:endParaRPr lang="en-US" sz="2000" dirty="0"/>
          </a:p>
        </p:txBody>
      </p:sp>
      <p:sp>
        <p:nvSpPr>
          <p:cNvPr id="10" name="Rectangle 9">
            <a:extLst>
              <a:ext uri="{FF2B5EF4-FFF2-40B4-BE49-F238E27FC236}">
                <a16:creationId xmlns:a16="http://schemas.microsoft.com/office/drawing/2014/main" id="{899DBF93-E1C9-4268-A22D-55AA31BF4F78}"/>
              </a:ext>
            </a:extLst>
          </p:cNvPr>
          <p:cNvSpPr/>
          <p:nvPr/>
        </p:nvSpPr>
        <p:spPr>
          <a:xfrm>
            <a:off x="990907" y="5173627"/>
            <a:ext cx="10353762" cy="106169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Reduce error to 80% on simulated validation set</a:t>
            </a:r>
          </a:p>
          <a:p>
            <a:r>
              <a:rPr lang="en-US" sz="2000" dirty="0"/>
              <a:t>Couldn’t bridge domain gap between simulated data to real world</a:t>
            </a:r>
          </a:p>
        </p:txBody>
      </p:sp>
      <p:sp>
        <p:nvSpPr>
          <p:cNvPr id="11" name="Rectangle 10">
            <a:extLst>
              <a:ext uri="{FF2B5EF4-FFF2-40B4-BE49-F238E27FC236}">
                <a16:creationId xmlns:a16="http://schemas.microsoft.com/office/drawing/2014/main" id="{B70598AF-B6C1-402D-B42E-FC20427A1117}"/>
              </a:ext>
            </a:extLst>
          </p:cNvPr>
          <p:cNvSpPr/>
          <p:nvPr/>
        </p:nvSpPr>
        <p:spPr>
          <a:xfrm>
            <a:off x="1149664" y="4516445"/>
            <a:ext cx="1494896" cy="584775"/>
          </a:xfrm>
          <a:prstGeom prst="rect">
            <a:avLst/>
          </a:prstGeom>
          <a:noFill/>
        </p:spPr>
        <p:txBody>
          <a:bodyPr wrap="non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Results</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03444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CE1A-A28F-41CB-A977-47E05DE955FA}"/>
              </a:ext>
            </a:extLst>
          </p:cNvPr>
          <p:cNvSpPr>
            <a:spLocks noGrp="1"/>
          </p:cNvSpPr>
          <p:nvPr>
            <p:ph type="title"/>
          </p:nvPr>
        </p:nvSpPr>
        <p:spPr/>
        <p:txBody>
          <a:bodyPr/>
          <a:lstStyle/>
          <a:p>
            <a:r>
              <a:rPr lang="en-US" dirty="0"/>
              <a:t>Adaptive loss function</a:t>
            </a:r>
          </a:p>
        </p:txBody>
      </p:sp>
      <p:pic>
        <p:nvPicPr>
          <p:cNvPr id="4" name="Picture 3">
            <a:extLst>
              <a:ext uri="{FF2B5EF4-FFF2-40B4-BE49-F238E27FC236}">
                <a16:creationId xmlns:a16="http://schemas.microsoft.com/office/drawing/2014/main" id="{C5A76DB9-327C-4F87-A14D-5838C104DBC3}"/>
              </a:ext>
            </a:extLst>
          </p:cNvPr>
          <p:cNvPicPr>
            <a:picLocks noChangeAspect="1"/>
          </p:cNvPicPr>
          <p:nvPr/>
        </p:nvPicPr>
        <p:blipFill>
          <a:blip r:embed="rId2"/>
          <a:stretch>
            <a:fillRect/>
          </a:stretch>
        </p:blipFill>
        <p:spPr>
          <a:xfrm>
            <a:off x="700872" y="1691550"/>
            <a:ext cx="6034310" cy="3230970"/>
          </a:xfrm>
          <a:prstGeom prst="rect">
            <a:avLst/>
          </a:prstGeom>
        </p:spPr>
      </p:pic>
      <p:pic>
        <p:nvPicPr>
          <p:cNvPr id="5" name="Picture 4">
            <a:extLst>
              <a:ext uri="{FF2B5EF4-FFF2-40B4-BE49-F238E27FC236}">
                <a16:creationId xmlns:a16="http://schemas.microsoft.com/office/drawing/2014/main" id="{1EDC62F7-F537-4CC3-9A36-01AC8882BBBE}"/>
              </a:ext>
            </a:extLst>
          </p:cNvPr>
          <p:cNvPicPr/>
          <p:nvPr/>
        </p:nvPicPr>
        <p:blipFill rotWithShape="1">
          <a:blip r:embed="rId3">
            <a:extLst>
              <a:ext uri="{28A0092B-C50C-407E-A947-70E740481C1C}">
                <a14:useLocalDpi xmlns:a14="http://schemas.microsoft.com/office/drawing/2010/main" val="0"/>
              </a:ext>
            </a:extLst>
          </a:blip>
          <a:srcRect b="19106"/>
          <a:stretch/>
        </p:blipFill>
        <p:spPr bwMode="auto">
          <a:xfrm>
            <a:off x="7013257" y="1691550"/>
            <a:ext cx="4843463" cy="323097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99660C3-A726-4082-8663-C43304BA52A2}"/>
                  </a:ext>
                </a:extLst>
              </p:cNvPr>
              <p:cNvSpPr/>
              <p:nvPr/>
            </p:nvSpPr>
            <p:spPr>
              <a:xfrm>
                <a:off x="1203633" y="5034020"/>
                <a:ext cx="3770648"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𝛼</m:t>
                          </m:r>
                        </m:e>
                      </m:d>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𝛼</m:t>
                              </m:r>
                              <m:r>
                                <a:rPr lang="en-US">
                                  <a:latin typeface="Cambria Math" panose="02040503050406030204" pitchFamily="18" charset="0"/>
                                </a:rPr>
                                <m:t>−2</m:t>
                              </m:r>
                            </m:e>
                          </m:d>
                        </m:num>
                        <m:den>
                          <m:r>
                            <a:rPr lang="en-US" i="1">
                              <a:latin typeface="Cambria Math" panose="02040503050406030204" pitchFamily="18" charset="0"/>
                            </a:rPr>
                            <m:t>𝛼</m:t>
                          </m:r>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num>
                                    <m:den>
                                      <m:d>
                                        <m:dPr>
                                          <m:begChr m:val="|"/>
                                          <m:endChr m:val="|"/>
                                          <m:ctrlPr>
                                            <a:rPr lang="en-US" i="1">
                                              <a:latin typeface="Cambria Math" panose="02040503050406030204" pitchFamily="18" charset="0"/>
                                            </a:rPr>
                                          </m:ctrlPr>
                                        </m:dPr>
                                        <m:e>
                                          <m:r>
                                            <a:rPr lang="en-US" i="1">
                                              <a:latin typeface="Cambria Math" panose="02040503050406030204" pitchFamily="18" charset="0"/>
                                            </a:rPr>
                                            <m:t>𝛼</m:t>
                                          </m:r>
                                          <m:r>
                                            <a:rPr lang="en-US">
                                              <a:latin typeface="Cambria Math" panose="02040503050406030204" pitchFamily="18" charset="0"/>
                                            </a:rPr>
                                            <m:t>−2</m:t>
                                          </m:r>
                                        </m:e>
                                      </m:d>
                                    </m:den>
                                  </m:f>
                                </m:e>
                              </m:d>
                            </m:e>
                            <m:sup>
                              <m:f>
                                <m:fPr>
                                  <m:ctrlPr>
                                    <a:rPr lang="en-US" i="1">
                                      <a:latin typeface="Cambria Math" panose="02040503050406030204" pitchFamily="18" charset="0"/>
                                    </a:rPr>
                                  </m:ctrlPr>
                                </m:fPr>
                                <m:num>
                                  <m:r>
                                    <a:rPr lang="en-US" i="1">
                                      <a:latin typeface="Cambria Math" panose="02040503050406030204" pitchFamily="18" charset="0"/>
                                    </a:rPr>
                                    <m:t>𝛼</m:t>
                                  </m:r>
                                </m:num>
                                <m:den>
                                  <m:r>
                                    <a:rPr lang="en-US">
                                      <a:latin typeface="Cambria Math" panose="02040503050406030204" pitchFamily="18" charset="0"/>
                                    </a:rPr>
                                    <m:t>2</m:t>
                                  </m:r>
                                </m:den>
                              </m:f>
                            </m:sup>
                          </m:sSup>
                          <m:r>
                            <a:rPr lang="en-US">
                              <a:latin typeface="Cambria Math" panose="02040503050406030204" pitchFamily="18" charset="0"/>
                            </a:rPr>
                            <m:t>−1</m:t>
                          </m:r>
                        </m:e>
                      </m:d>
                    </m:oMath>
                  </m:oMathPara>
                </a14:m>
                <a:endParaRPr lang="en-US" dirty="0"/>
              </a:p>
            </p:txBody>
          </p:sp>
        </mc:Choice>
        <mc:Fallback xmlns="">
          <p:sp>
            <p:nvSpPr>
              <p:cNvPr id="6" name="Rectangle 5">
                <a:extLst>
                  <a:ext uri="{FF2B5EF4-FFF2-40B4-BE49-F238E27FC236}">
                    <a16:creationId xmlns:a16="http://schemas.microsoft.com/office/drawing/2014/main" id="{099660C3-A726-4082-8663-C43304BA52A2}"/>
                  </a:ext>
                </a:extLst>
              </p:cNvPr>
              <p:cNvSpPr>
                <a:spLocks noRot="1" noChangeAspect="1" noMove="1" noResize="1" noEditPoints="1" noAdjustHandles="1" noChangeArrowheads="1" noChangeShapeType="1" noTextEdit="1"/>
              </p:cNvSpPr>
              <p:nvPr/>
            </p:nvSpPr>
            <p:spPr>
              <a:xfrm>
                <a:off x="1203633" y="5034020"/>
                <a:ext cx="3770648" cy="984052"/>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9BC28D90-5750-461E-889B-663D93E6BAED}"/>
              </a:ext>
            </a:extLst>
          </p:cNvPr>
          <p:cNvSpPr/>
          <p:nvPr/>
        </p:nvSpPr>
        <p:spPr>
          <a:xfrm>
            <a:off x="5204460" y="5317032"/>
            <a:ext cx="6362700" cy="646331"/>
          </a:xfrm>
          <a:prstGeom prst="rect">
            <a:avLst/>
          </a:prstGeom>
        </p:spPr>
        <p:txBody>
          <a:bodyPr wrap="square">
            <a:spAutoFit/>
          </a:bodyPr>
          <a:lstStyle/>
          <a:p>
            <a:r>
              <a:rPr lang="en-US" dirty="0"/>
              <a:t>L2 loss (</a:t>
            </a:r>
            <a:r>
              <a:rPr lang="el-GR" dirty="0"/>
              <a:t>α = 2), </a:t>
            </a:r>
            <a:r>
              <a:rPr lang="en-US" dirty="0"/>
              <a:t>Charbonnier loss (</a:t>
            </a:r>
            <a:r>
              <a:rPr lang="el-GR" dirty="0"/>
              <a:t>α = 1), </a:t>
            </a:r>
            <a:r>
              <a:rPr lang="en-US" dirty="0"/>
              <a:t>Cauchy loss (</a:t>
            </a:r>
            <a:r>
              <a:rPr lang="el-GR" dirty="0"/>
              <a:t>α = 0), </a:t>
            </a:r>
            <a:r>
              <a:rPr lang="en-US" dirty="0" err="1"/>
              <a:t>Geman</a:t>
            </a:r>
            <a:r>
              <a:rPr lang="en-US" dirty="0"/>
              <a:t>-McClure loss (</a:t>
            </a:r>
            <a:r>
              <a:rPr lang="el-GR" dirty="0"/>
              <a:t>α = −2), </a:t>
            </a:r>
            <a:r>
              <a:rPr lang="en-US" dirty="0"/>
              <a:t>and </a:t>
            </a:r>
            <a:r>
              <a:rPr lang="en-US" dirty="0" err="1"/>
              <a:t>Welsch</a:t>
            </a:r>
            <a:r>
              <a:rPr lang="en-US" dirty="0"/>
              <a:t> loss (</a:t>
            </a:r>
            <a:r>
              <a:rPr lang="el-GR" dirty="0"/>
              <a:t>α = −∞). </a:t>
            </a:r>
            <a:endParaRPr lang="en-US" dirty="0"/>
          </a:p>
        </p:txBody>
      </p:sp>
      <p:sp>
        <p:nvSpPr>
          <p:cNvPr id="10" name="Rectangle 9">
            <a:extLst>
              <a:ext uri="{FF2B5EF4-FFF2-40B4-BE49-F238E27FC236}">
                <a16:creationId xmlns:a16="http://schemas.microsoft.com/office/drawing/2014/main" id="{147845A2-3312-4917-AFDB-5959F7B24D65}"/>
              </a:ext>
            </a:extLst>
          </p:cNvPr>
          <p:cNvSpPr/>
          <p:nvPr/>
        </p:nvSpPr>
        <p:spPr>
          <a:xfrm>
            <a:off x="40956" y="6129572"/>
            <a:ext cx="12151044" cy="584775"/>
          </a:xfrm>
          <a:prstGeom prst="rect">
            <a:avLst/>
          </a:prstGeom>
        </p:spPr>
        <p:txBody>
          <a:bodyPr wrap="square">
            <a:spAutoFit/>
          </a:bodyPr>
          <a:lstStyle/>
          <a:p>
            <a:r>
              <a:rPr lang="en-US" sz="1600" dirty="0"/>
              <a:t>Barron JT. A general and adaptive robust loss function. </a:t>
            </a:r>
            <a:r>
              <a:rPr lang="en-US" sz="1600" dirty="0" err="1"/>
              <a:t>InProceedings</a:t>
            </a:r>
            <a:r>
              <a:rPr lang="en-US" sz="1600" dirty="0"/>
              <a:t> of the IEEE Conference on Computer Vision and Pattern Recognition 2019 (pp. 4331-4339).</a:t>
            </a:r>
          </a:p>
        </p:txBody>
      </p:sp>
    </p:spTree>
    <p:extLst>
      <p:ext uri="{BB962C8B-B14F-4D97-AF65-F5344CB8AC3E}">
        <p14:creationId xmlns:p14="http://schemas.microsoft.com/office/powerpoint/2010/main" val="383517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1DD1-8E5F-4939-AE3E-27BD998186EC}"/>
              </a:ext>
            </a:extLst>
          </p:cNvPr>
          <p:cNvSpPr>
            <a:spLocks noGrp="1"/>
          </p:cNvSpPr>
          <p:nvPr>
            <p:ph type="title"/>
          </p:nvPr>
        </p:nvSpPr>
        <p:spPr/>
        <p:txBody>
          <a:bodyPr/>
          <a:lstStyle/>
          <a:p>
            <a:r>
              <a:rPr lang="en-US" dirty="0"/>
              <a:t>Results on Validation set</a:t>
            </a:r>
          </a:p>
        </p:txBody>
      </p:sp>
      <p:graphicFrame>
        <p:nvGraphicFramePr>
          <p:cNvPr id="7" name="Table 6">
            <a:extLst>
              <a:ext uri="{FF2B5EF4-FFF2-40B4-BE49-F238E27FC236}">
                <a16:creationId xmlns:a16="http://schemas.microsoft.com/office/drawing/2014/main" id="{6EE94240-FA29-4CD1-B272-3EA6E1B5B643}"/>
              </a:ext>
            </a:extLst>
          </p:cNvPr>
          <p:cNvGraphicFramePr>
            <a:graphicFrameLocks noGrp="1"/>
          </p:cNvGraphicFramePr>
          <p:nvPr>
            <p:extLst>
              <p:ext uri="{D42A27DB-BD31-4B8C-83A1-F6EECF244321}">
                <p14:modId xmlns:p14="http://schemas.microsoft.com/office/powerpoint/2010/main" val="3293308304"/>
              </p:ext>
            </p:extLst>
          </p:nvPr>
        </p:nvGraphicFramePr>
        <p:xfrm>
          <a:off x="6470987" y="1450986"/>
          <a:ext cx="5584825" cy="3218820"/>
        </p:xfrm>
        <a:graphic>
          <a:graphicData uri="http://schemas.openxmlformats.org/drawingml/2006/table">
            <a:tbl>
              <a:tblPr firstRow="1" firstCol="1" bandRow="1"/>
              <a:tblGrid>
                <a:gridCol w="2680970">
                  <a:extLst>
                    <a:ext uri="{9D8B030D-6E8A-4147-A177-3AD203B41FA5}">
                      <a16:colId xmlns:a16="http://schemas.microsoft.com/office/drawing/2014/main" val="651911134"/>
                    </a:ext>
                  </a:extLst>
                </a:gridCol>
                <a:gridCol w="939800">
                  <a:extLst>
                    <a:ext uri="{9D8B030D-6E8A-4147-A177-3AD203B41FA5}">
                      <a16:colId xmlns:a16="http://schemas.microsoft.com/office/drawing/2014/main" val="2113204161"/>
                    </a:ext>
                  </a:extLst>
                </a:gridCol>
                <a:gridCol w="635000">
                  <a:extLst>
                    <a:ext uri="{9D8B030D-6E8A-4147-A177-3AD203B41FA5}">
                      <a16:colId xmlns:a16="http://schemas.microsoft.com/office/drawing/2014/main" val="2429112314"/>
                    </a:ext>
                  </a:extLst>
                </a:gridCol>
                <a:gridCol w="1329055">
                  <a:extLst>
                    <a:ext uri="{9D8B030D-6E8A-4147-A177-3AD203B41FA5}">
                      <a16:colId xmlns:a16="http://schemas.microsoft.com/office/drawing/2014/main" val="3487137610"/>
                    </a:ext>
                  </a:extLst>
                </a:gridCol>
              </a:tblGrid>
              <a:tr h="182880">
                <a:tc>
                  <a:txBody>
                    <a:bodyPr/>
                    <a:lstStyle/>
                    <a:p>
                      <a:pPr marL="0" marR="0">
                        <a:lnSpc>
                          <a:spcPct val="200000"/>
                        </a:lnSpc>
                        <a:spcBef>
                          <a:spcPts val="0"/>
                        </a:spcBef>
                        <a:spcAft>
                          <a:spcPts val="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Method</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L1 loss per image</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L1 loss per pxl</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output_loss/</a:t>
                      </a:r>
                      <a:b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input_loss</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66630869"/>
                  </a:ext>
                </a:extLst>
              </a:tr>
              <a:tr h="182880">
                <a:tc>
                  <a:txBody>
                    <a:bodyPr/>
                    <a:lstStyle/>
                    <a:p>
                      <a:pPr marL="0" marR="0">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input validation data</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2008442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4.670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2728926985"/>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JF_ReluL1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5460072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12.695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2.72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3809504793"/>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JF_relu_adaptive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3236990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7.526</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1.61</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189324761"/>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JF_ELU_L1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3005474</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6.988</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285433442"/>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JF_ELU_Adaptive loss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4070635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9.465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2.03</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3200963980"/>
                  </a:ext>
                </a:extLst>
              </a:tr>
              <a:tr h="182880">
                <a:tc>
                  <a:txBody>
                    <a:bodyPr/>
                    <a:lstStyle/>
                    <a:p>
                      <a:pPr marL="0" marR="0">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FDKN_All layer train adaptive loss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1606170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3.735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531399255"/>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FDKN_only last 2 layers adaptive loss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2009825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4.673</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3688700090"/>
                  </a:ext>
                </a:extLst>
              </a:tr>
              <a:tr h="182880">
                <a:tc>
                  <a:txBody>
                    <a:bodyPr/>
                    <a:lstStyle/>
                    <a:p>
                      <a:pPr marL="0" marR="0">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FDKN_only last 2 layers L1 loss output</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2007699</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4.668</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526882209"/>
                  </a:ext>
                </a:extLst>
              </a:tr>
              <a:tr h="182880">
                <a:tc>
                  <a:txBody>
                    <a:bodyPr/>
                    <a:lstStyle/>
                    <a:p>
                      <a:pPr marL="0" marR="0">
                        <a:lnSpc>
                          <a:spcPct val="200000"/>
                        </a:lnSpc>
                        <a:spcBef>
                          <a:spcPts val="0"/>
                        </a:spcBef>
                        <a:spcAft>
                          <a:spcPts val="0"/>
                        </a:spcAft>
                      </a:pPr>
                      <a:r>
                        <a:rPr lang="en-US" sz="11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FDKN_All</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layer train L1 loss output</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1643387</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3.821</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0.82</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852310582"/>
                  </a:ext>
                </a:extLst>
              </a:tr>
            </a:tbl>
          </a:graphicData>
        </a:graphic>
      </p:graphicFrame>
      <p:pic>
        <p:nvPicPr>
          <p:cNvPr id="8" name="Picture 7">
            <a:extLst>
              <a:ext uri="{FF2B5EF4-FFF2-40B4-BE49-F238E27FC236}">
                <a16:creationId xmlns:a16="http://schemas.microsoft.com/office/drawing/2014/main" id="{79C9EA28-D285-4470-AA42-8931D6161D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862" y="1444442"/>
            <a:ext cx="1930326" cy="1090233"/>
          </a:xfrm>
          <a:prstGeom prst="rect">
            <a:avLst/>
          </a:prstGeom>
          <a:noFill/>
          <a:ln>
            <a:noFill/>
          </a:ln>
        </p:spPr>
      </p:pic>
      <p:pic>
        <p:nvPicPr>
          <p:cNvPr id="9" name="Picture 8">
            <a:extLst>
              <a:ext uri="{FF2B5EF4-FFF2-40B4-BE49-F238E27FC236}">
                <a16:creationId xmlns:a16="http://schemas.microsoft.com/office/drawing/2014/main" id="{1A92AA1A-BF82-40E2-8D1E-8AC55B613413}"/>
              </a:ext>
            </a:extLst>
          </p:cNvPr>
          <p:cNvPicPr/>
          <p:nvPr/>
        </p:nvPicPr>
        <p:blipFill rotWithShape="1">
          <a:blip r:embed="rId3" cstate="print">
            <a:extLst>
              <a:ext uri="{28A0092B-C50C-407E-A947-70E740481C1C}">
                <a14:useLocalDpi xmlns:a14="http://schemas.microsoft.com/office/drawing/2010/main" val="0"/>
              </a:ext>
            </a:extLst>
          </a:blip>
          <a:srcRect l="3003" t="2610" r="2220" b="4178"/>
          <a:stretch/>
        </p:blipFill>
        <p:spPr bwMode="auto">
          <a:xfrm>
            <a:off x="3491762" y="1416244"/>
            <a:ext cx="1810470" cy="1090233"/>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EC5EA56-9437-4E38-B289-1D2A750E06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1862" y="2655677"/>
            <a:ext cx="1895940" cy="1031026"/>
          </a:xfrm>
          <a:prstGeom prst="rect">
            <a:avLst/>
          </a:prstGeom>
          <a:noFill/>
          <a:ln>
            <a:noFill/>
          </a:ln>
        </p:spPr>
      </p:pic>
      <p:pic>
        <p:nvPicPr>
          <p:cNvPr id="11" name="Picture 10">
            <a:extLst>
              <a:ext uri="{FF2B5EF4-FFF2-40B4-BE49-F238E27FC236}">
                <a16:creationId xmlns:a16="http://schemas.microsoft.com/office/drawing/2014/main" id="{70BDB931-DDEF-43AE-9D7C-1D2755323C3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1762" y="2591826"/>
            <a:ext cx="1810470" cy="1031026"/>
          </a:xfrm>
          <a:prstGeom prst="rect">
            <a:avLst/>
          </a:prstGeom>
          <a:noFill/>
          <a:ln>
            <a:noFill/>
          </a:ln>
        </p:spPr>
      </p:pic>
      <p:sp>
        <p:nvSpPr>
          <p:cNvPr id="12" name="Title 1">
            <a:extLst>
              <a:ext uri="{FF2B5EF4-FFF2-40B4-BE49-F238E27FC236}">
                <a16:creationId xmlns:a16="http://schemas.microsoft.com/office/drawing/2014/main" id="{556F8329-4325-4C3B-AEC0-51BE692DC1ED}"/>
              </a:ext>
            </a:extLst>
          </p:cNvPr>
          <p:cNvSpPr txBox="1">
            <a:spLocks/>
          </p:cNvSpPr>
          <p:nvPr/>
        </p:nvSpPr>
        <p:spPr>
          <a:xfrm>
            <a:off x="4229206" y="1879079"/>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r>
              <a:rPr lang="en-US" sz="1400" b="1" dirty="0">
                <a:solidFill>
                  <a:schemeClr val="tx1"/>
                </a:solidFill>
              </a:rPr>
              <a:t>GT</a:t>
            </a:r>
          </a:p>
        </p:txBody>
      </p:sp>
      <p:sp>
        <p:nvSpPr>
          <p:cNvPr id="13" name="Title 1">
            <a:extLst>
              <a:ext uri="{FF2B5EF4-FFF2-40B4-BE49-F238E27FC236}">
                <a16:creationId xmlns:a16="http://schemas.microsoft.com/office/drawing/2014/main" id="{1237768E-C360-4771-9A52-075A3FC56C4C}"/>
              </a:ext>
            </a:extLst>
          </p:cNvPr>
          <p:cNvSpPr txBox="1">
            <a:spLocks/>
          </p:cNvSpPr>
          <p:nvPr/>
        </p:nvSpPr>
        <p:spPr>
          <a:xfrm>
            <a:off x="-900078" y="1797462"/>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r>
              <a:rPr lang="en-US" sz="1400" b="1" dirty="0">
                <a:solidFill>
                  <a:schemeClr val="tx1"/>
                </a:solidFill>
              </a:rPr>
              <a:t>Input</a:t>
            </a:r>
          </a:p>
        </p:txBody>
      </p:sp>
      <p:sp>
        <p:nvSpPr>
          <p:cNvPr id="14" name="Title 1">
            <a:extLst>
              <a:ext uri="{FF2B5EF4-FFF2-40B4-BE49-F238E27FC236}">
                <a16:creationId xmlns:a16="http://schemas.microsoft.com/office/drawing/2014/main" id="{4E318CA8-4C9A-4FF6-976A-6898D6B54028}"/>
              </a:ext>
            </a:extLst>
          </p:cNvPr>
          <p:cNvSpPr txBox="1">
            <a:spLocks/>
          </p:cNvSpPr>
          <p:nvPr/>
        </p:nvSpPr>
        <p:spPr>
          <a:xfrm>
            <a:off x="-900078" y="2912795"/>
            <a:ext cx="3089312" cy="461789"/>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r>
              <a:rPr lang="en-US" sz="1400" b="1" dirty="0">
                <a:solidFill>
                  <a:schemeClr val="tx1"/>
                </a:solidFill>
              </a:rPr>
              <a:t>RELU</a:t>
            </a:r>
          </a:p>
          <a:p>
            <a:pPr algn="ctr"/>
            <a:r>
              <a:rPr lang="en-US" sz="1400" b="1" dirty="0">
                <a:solidFill>
                  <a:schemeClr val="tx1"/>
                </a:solidFill>
              </a:rPr>
              <a:t> L1 Loss</a:t>
            </a:r>
          </a:p>
        </p:txBody>
      </p:sp>
      <p:sp>
        <p:nvSpPr>
          <p:cNvPr id="15" name="Title 1">
            <a:extLst>
              <a:ext uri="{FF2B5EF4-FFF2-40B4-BE49-F238E27FC236}">
                <a16:creationId xmlns:a16="http://schemas.microsoft.com/office/drawing/2014/main" id="{78C8F2C9-A97E-475F-ABF6-537E20CA07BC}"/>
              </a:ext>
            </a:extLst>
          </p:cNvPr>
          <p:cNvSpPr txBox="1">
            <a:spLocks/>
          </p:cNvSpPr>
          <p:nvPr/>
        </p:nvSpPr>
        <p:spPr>
          <a:xfrm>
            <a:off x="4229206" y="2912795"/>
            <a:ext cx="3089312" cy="461789"/>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r>
              <a:rPr lang="en-US" sz="1400" b="1" dirty="0">
                <a:solidFill>
                  <a:schemeClr val="tx1"/>
                </a:solidFill>
              </a:rPr>
              <a:t>ELU </a:t>
            </a:r>
          </a:p>
          <a:p>
            <a:pPr algn="ctr"/>
            <a:r>
              <a:rPr lang="en-US" sz="1400" b="1" dirty="0">
                <a:solidFill>
                  <a:schemeClr val="tx1"/>
                </a:solidFill>
              </a:rPr>
              <a:t>L1 Loss</a:t>
            </a:r>
          </a:p>
        </p:txBody>
      </p:sp>
      <p:pic>
        <p:nvPicPr>
          <p:cNvPr id="16" name="Picture 15">
            <a:extLst>
              <a:ext uri="{FF2B5EF4-FFF2-40B4-BE49-F238E27FC236}">
                <a16:creationId xmlns:a16="http://schemas.microsoft.com/office/drawing/2014/main" id="{6BCA39AA-1A27-42D3-990E-AFB96A57024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91862" y="3775071"/>
            <a:ext cx="1930326" cy="1031026"/>
          </a:xfrm>
          <a:prstGeom prst="rect">
            <a:avLst/>
          </a:prstGeom>
          <a:noFill/>
          <a:ln>
            <a:noFill/>
          </a:ln>
        </p:spPr>
      </p:pic>
      <p:sp>
        <p:nvSpPr>
          <p:cNvPr id="17" name="Title 1">
            <a:extLst>
              <a:ext uri="{FF2B5EF4-FFF2-40B4-BE49-F238E27FC236}">
                <a16:creationId xmlns:a16="http://schemas.microsoft.com/office/drawing/2014/main" id="{8993292D-DC0A-42D5-98E9-3CF63016CC39}"/>
              </a:ext>
            </a:extLst>
          </p:cNvPr>
          <p:cNvSpPr txBox="1">
            <a:spLocks/>
          </p:cNvSpPr>
          <p:nvPr/>
        </p:nvSpPr>
        <p:spPr>
          <a:xfrm>
            <a:off x="-953764" y="4101667"/>
            <a:ext cx="3142998" cy="69131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endParaRPr lang="en-US" sz="1400" b="1" dirty="0">
              <a:solidFill>
                <a:schemeClr val="tx1"/>
              </a:solidFill>
            </a:endParaRPr>
          </a:p>
          <a:p>
            <a:pPr algn="ctr"/>
            <a:r>
              <a:rPr lang="en-US" sz="1400" b="1" dirty="0">
                <a:solidFill>
                  <a:schemeClr val="tx1"/>
                </a:solidFill>
              </a:rPr>
              <a:t>FDKN </a:t>
            </a:r>
            <a:br>
              <a:rPr lang="en-US" sz="1400" b="1" dirty="0">
                <a:solidFill>
                  <a:schemeClr val="tx1"/>
                </a:solidFill>
              </a:rPr>
            </a:br>
            <a:r>
              <a:rPr lang="en-US" sz="1400" b="1" dirty="0">
                <a:solidFill>
                  <a:schemeClr val="tx1"/>
                </a:solidFill>
              </a:rPr>
              <a:t>L1 Loss</a:t>
            </a:r>
          </a:p>
        </p:txBody>
      </p:sp>
      <p:pic>
        <p:nvPicPr>
          <p:cNvPr id="18" name="Picture 17">
            <a:extLst>
              <a:ext uri="{FF2B5EF4-FFF2-40B4-BE49-F238E27FC236}">
                <a16:creationId xmlns:a16="http://schemas.microsoft.com/office/drawing/2014/main" id="{E161E0FA-5EDD-412C-A713-43BC90861A8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1862" y="4927100"/>
            <a:ext cx="1895940" cy="1031026"/>
          </a:xfrm>
          <a:prstGeom prst="rect">
            <a:avLst/>
          </a:prstGeom>
          <a:noFill/>
          <a:ln>
            <a:noFill/>
          </a:ln>
        </p:spPr>
      </p:pic>
      <p:sp>
        <p:nvSpPr>
          <p:cNvPr id="19" name="Title 1">
            <a:extLst>
              <a:ext uri="{FF2B5EF4-FFF2-40B4-BE49-F238E27FC236}">
                <a16:creationId xmlns:a16="http://schemas.microsoft.com/office/drawing/2014/main" id="{E0BDA5E8-E33C-472C-8D2C-CD746976BAD3}"/>
              </a:ext>
            </a:extLst>
          </p:cNvPr>
          <p:cNvSpPr txBox="1">
            <a:spLocks/>
          </p:cNvSpPr>
          <p:nvPr/>
        </p:nvSpPr>
        <p:spPr>
          <a:xfrm>
            <a:off x="-900078" y="5140947"/>
            <a:ext cx="3142998" cy="69131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endParaRPr lang="en-US" sz="1400" b="1" dirty="0">
              <a:solidFill>
                <a:schemeClr val="tx1"/>
              </a:solidFill>
            </a:endParaRPr>
          </a:p>
          <a:p>
            <a:pPr algn="ctr"/>
            <a:r>
              <a:rPr lang="en-US" sz="1400" b="1" dirty="0">
                <a:solidFill>
                  <a:schemeClr val="tx1"/>
                </a:solidFill>
              </a:rPr>
              <a:t>FDKN </a:t>
            </a:r>
            <a:br>
              <a:rPr lang="en-US" sz="1400" b="1" dirty="0">
                <a:solidFill>
                  <a:schemeClr val="tx1"/>
                </a:solidFill>
              </a:rPr>
            </a:br>
            <a:r>
              <a:rPr lang="en-US" sz="1400" b="1" dirty="0">
                <a:solidFill>
                  <a:schemeClr val="tx1"/>
                </a:solidFill>
              </a:rPr>
              <a:t>L1 loss</a:t>
            </a:r>
            <a:br>
              <a:rPr lang="en-US" sz="1400" b="1" dirty="0">
                <a:solidFill>
                  <a:schemeClr val="tx1"/>
                </a:solidFill>
              </a:rPr>
            </a:br>
            <a:r>
              <a:rPr lang="en-US" sz="1400" b="1" dirty="0">
                <a:solidFill>
                  <a:schemeClr val="tx1"/>
                </a:solidFill>
              </a:rPr>
              <a:t>only last </a:t>
            </a:r>
            <a:br>
              <a:rPr lang="en-US" sz="1400" b="1" dirty="0">
                <a:solidFill>
                  <a:schemeClr val="tx1"/>
                </a:solidFill>
              </a:rPr>
            </a:br>
            <a:r>
              <a:rPr lang="en-US" sz="1400" b="1" dirty="0">
                <a:solidFill>
                  <a:schemeClr val="tx1"/>
                </a:solidFill>
              </a:rPr>
              <a:t>2 layers</a:t>
            </a:r>
          </a:p>
        </p:txBody>
      </p:sp>
      <p:sp>
        <p:nvSpPr>
          <p:cNvPr id="20" name="Title 1">
            <a:extLst>
              <a:ext uri="{FF2B5EF4-FFF2-40B4-BE49-F238E27FC236}">
                <a16:creationId xmlns:a16="http://schemas.microsoft.com/office/drawing/2014/main" id="{8A1C6390-6CC3-4936-A4D7-21EB84923BBA}"/>
              </a:ext>
            </a:extLst>
          </p:cNvPr>
          <p:cNvSpPr txBox="1">
            <a:spLocks/>
          </p:cNvSpPr>
          <p:nvPr/>
        </p:nvSpPr>
        <p:spPr>
          <a:xfrm>
            <a:off x="4280017" y="3775071"/>
            <a:ext cx="3142998" cy="69131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endParaRPr lang="en-US" sz="1400" b="1" dirty="0">
              <a:solidFill>
                <a:schemeClr val="tx1"/>
              </a:solidFill>
            </a:endParaRPr>
          </a:p>
          <a:p>
            <a:pPr algn="ctr"/>
            <a:r>
              <a:rPr lang="en-US" sz="1400" b="1" dirty="0">
                <a:solidFill>
                  <a:schemeClr val="tx1"/>
                </a:solidFill>
              </a:rPr>
              <a:t>FDKN </a:t>
            </a:r>
            <a:br>
              <a:rPr lang="en-US" sz="1400" b="1" dirty="0">
                <a:solidFill>
                  <a:schemeClr val="tx1"/>
                </a:solidFill>
              </a:rPr>
            </a:br>
            <a:r>
              <a:rPr lang="en-US" sz="1400" b="1" dirty="0">
                <a:solidFill>
                  <a:schemeClr val="tx1"/>
                </a:solidFill>
              </a:rPr>
              <a:t>Adaptive</a:t>
            </a:r>
            <a:br>
              <a:rPr lang="en-US" sz="1400" b="1" dirty="0">
                <a:solidFill>
                  <a:schemeClr val="tx1"/>
                </a:solidFill>
              </a:rPr>
            </a:br>
            <a:r>
              <a:rPr lang="en-US" sz="1400" b="1" dirty="0">
                <a:solidFill>
                  <a:schemeClr val="tx1"/>
                </a:solidFill>
              </a:rPr>
              <a:t> Loss</a:t>
            </a:r>
          </a:p>
        </p:txBody>
      </p:sp>
      <p:pic>
        <p:nvPicPr>
          <p:cNvPr id="22" name="Picture 21" descr="A picture containing animal&#10;&#10;Description automatically generated">
            <a:extLst>
              <a:ext uri="{FF2B5EF4-FFF2-40B4-BE49-F238E27FC236}">
                <a16:creationId xmlns:a16="http://schemas.microsoft.com/office/drawing/2014/main" id="{AFF93AF2-BA57-4FD6-A9C2-5101EF76F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1762" y="3761935"/>
            <a:ext cx="1810470" cy="1031026"/>
          </a:xfrm>
          <a:prstGeom prst="rect">
            <a:avLst/>
          </a:prstGeom>
        </p:spPr>
      </p:pic>
      <p:pic>
        <p:nvPicPr>
          <p:cNvPr id="24" name="Picture 23" descr="A close up of a logo&#10;&#10;Description automatically generated">
            <a:extLst>
              <a:ext uri="{FF2B5EF4-FFF2-40B4-BE49-F238E27FC236}">
                <a16:creationId xmlns:a16="http://schemas.microsoft.com/office/drawing/2014/main" id="{533548CA-D39C-41A0-BAB5-89B06D75F4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38423" y="4966578"/>
            <a:ext cx="1895940" cy="1031026"/>
          </a:xfrm>
          <a:prstGeom prst="rect">
            <a:avLst/>
          </a:prstGeom>
        </p:spPr>
      </p:pic>
      <p:sp>
        <p:nvSpPr>
          <p:cNvPr id="25" name="Title 1">
            <a:extLst>
              <a:ext uri="{FF2B5EF4-FFF2-40B4-BE49-F238E27FC236}">
                <a16:creationId xmlns:a16="http://schemas.microsoft.com/office/drawing/2014/main" id="{E264D9DC-A1C7-4EA7-A9C6-FD6CFD93AE80}"/>
              </a:ext>
            </a:extLst>
          </p:cNvPr>
          <p:cNvSpPr txBox="1">
            <a:spLocks/>
          </p:cNvSpPr>
          <p:nvPr/>
        </p:nvSpPr>
        <p:spPr>
          <a:xfrm>
            <a:off x="4396997" y="5048721"/>
            <a:ext cx="3142998" cy="691313"/>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ctr"/>
            <a:endParaRPr lang="en-US" sz="1400" b="1" dirty="0">
              <a:solidFill>
                <a:schemeClr val="tx1"/>
              </a:solidFill>
            </a:endParaRPr>
          </a:p>
          <a:p>
            <a:pPr algn="ctr"/>
            <a:r>
              <a:rPr lang="en-US" sz="1400" b="1" dirty="0">
                <a:solidFill>
                  <a:schemeClr val="tx1"/>
                </a:solidFill>
              </a:rPr>
              <a:t>FDKN </a:t>
            </a:r>
            <a:br>
              <a:rPr lang="en-US" sz="1400" b="1" dirty="0">
                <a:solidFill>
                  <a:schemeClr val="tx1"/>
                </a:solidFill>
              </a:rPr>
            </a:br>
            <a:r>
              <a:rPr lang="en-US" sz="1400" b="1" dirty="0">
                <a:solidFill>
                  <a:schemeClr val="tx1"/>
                </a:solidFill>
              </a:rPr>
              <a:t>Adaptive  </a:t>
            </a:r>
            <a:br>
              <a:rPr lang="en-US" sz="1400" b="1" dirty="0">
                <a:solidFill>
                  <a:schemeClr val="tx1"/>
                </a:solidFill>
              </a:rPr>
            </a:br>
            <a:r>
              <a:rPr lang="en-US" sz="1400" b="1" dirty="0">
                <a:solidFill>
                  <a:schemeClr val="tx1"/>
                </a:solidFill>
              </a:rPr>
              <a:t>loss</a:t>
            </a:r>
            <a:br>
              <a:rPr lang="en-US" sz="1400" b="1" dirty="0">
                <a:solidFill>
                  <a:schemeClr val="tx1"/>
                </a:solidFill>
              </a:rPr>
            </a:br>
            <a:r>
              <a:rPr lang="en-US" sz="1400" b="1" dirty="0">
                <a:solidFill>
                  <a:schemeClr val="tx1"/>
                </a:solidFill>
              </a:rPr>
              <a:t>only last </a:t>
            </a:r>
            <a:br>
              <a:rPr lang="en-US" sz="1400" b="1" dirty="0">
                <a:solidFill>
                  <a:schemeClr val="tx1"/>
                </a:solidFill>
              </a:rPr>
            </a:br>
            <a:r>
              <a:rPr lang="en-US" sz="1400" b="1" dirty="0">
                <a:solidFill>
                  <a:schemeClr val="tx1"/>
                </a:solidFill>
              </a:rPr>
              <a:t>2 layers</a:t>
            </a:r>
          </a:p>
        </p:txBody>
      </p:sp>
    </p:spTree>
    <p:extLst>
      <p:ext uri="{BB962C8B-B14F-4D97-AF65-F5344CB8AC3E}">
        <p14:creationId xmlns:p14="http://schemas.microsoft.com/office/powerpoint/2010/main" val="345941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2796-B655-4AB2-9A08-F97073017BEF}"/>
              </a:ext>
            </a:extLst>
          </p:cNvPr>
          <p:cNvSpPr>
            <a:spLocks noGrp="1"/>
          </p:cNvSpPr>
          <p:nvPr>
            <p:ph type="title"/>
          </p:nvPr>
        </p:nvSpPr>
        <p:spPr/>
        <p:txBody>
          <a:bodyPr/>
          <a:lstStyle/>
          <a:p>
            <a:r>
              <a:rPr lang="en-US" dirty="0"/>
              <a:t>Results on Real World data set</a:t>
            </a:r>
          </a:p>
        </p:txBody>
      </p:sp>
      <p:pic>
        <p:nvPicPr>
          <p:cNvPr id="4" name="Picture 3">
            <a:extLst>
              <a:ext uri="{FF2B5EF4-FFF2-40B4-BE49-F238E27FC236}">
                <a16:creationId xmlns:a16="http://schemas.microsoft.com/office/drawing/2014/main" id="{66405A6E-B4FC-41B4-8577-325D165AC16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169" y="2186940"/>
            <a:ext cx="2573264" cy="1514852"/>
          </a:xfrm>
          <a:prstGeom prst="rect">
            <a:avLst/>
          </a:prstGeom>
          <a:noFill/>
          <a:ln>
            <a:noFill/>
          </a:ln>
        </p:spPr>
      </p:pic>
      <p:sp>
        <p:nvSpPr>
          <p:cNvPr id="5" name="Title 1">
            <a:extLst>
              <a:ext uri="{FF2B5EF4-FFF2-40B4-BE49-F238E27FC236}">
                <a16:creationId xmlns:a16="http://schemas.microsoft.com/office/drawing/2014/main" id="{078B0F38-806C-4D13-8A72-E82B48ABA404}"/>
              </a:ext>
            </a:extLst>
          </p:cNvPr>
          <p:cNvSpPr txBox="1">
            <a:spLocks/>
          </p:cNvSpPr>
          <p:nvPr/>
        </p:nvSpPr>
        <p:spPr>
          <a:xfrm>
            <a:off x="5864700" y="1692324"/>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pPr algn="ctr"/>
            <a:r>
              <a:rPr lang="en-US" sz="1400" b="1" dirty="0">
                <a:solidFill>
                  <a:schemeClr val="tx1"/>
                </a:solidFill>
              </a:rPr>
              <a:t>FDKN L1 Loss</a:t>
            </a:r>
          </a:p>
        </p:txBody>
      </p:sp>
      <p:pic>
        <p:nvPicPr>
          <p:cNvPr id="6" name="Picture 5">
            <a:extLst>
              <a:ext uri="{FF2B5EF4-FFF2-40B4-BE49-F238E27FC236}">
                <a16:creationId xmlns:a16="http://schemas.microsoft.com/office/drawing/2014/main" id="{5999A7B4-4794-48A9-BE4A-C7C3CE087D9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4770" y="2186940"/>
            <a:ext cx="2512410" cy="1514852"/>
          </a:xfrm>
          <a:prstGeom prst="rect">
            <a:avLst/>
          </a:prstGeom>
          <a:noFill/>
          <a:ln>
            <a:noFill/>
          </a:ln>
        </p:spPr>
      </p:pic>
      <p:sp>
        <p:nvSpPr>
          <p:cNvPr id="7" name="Title 1">
            <a:extLst>
              <a:ext uri="{FF2B5EF4-FFF2-40B4-BE49-F238E27FC236}">
                <a16:creationId xmlns:a16="http://schemas.microsoft.com/office/drawing/2014/main" id="{3FF614AE-D77A-4153-B39D-AD42FA5406F8}"/>
              </a:ext>
            </a:extLst>
          </p:cNvPr>
          <p:cNvSpPr txBox="1">
            <a:spLocks/>
          </p:cNvSpPr>
          <p:nvPr/>
        </p:nvSpPr>
        <p:spPr>
          <a:xfrm>
            <a:off x="8926319" y="1717210"/>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pPr algn="ctr"/>
            <a:r>
              <a:rPr lang="en-US" sz="1400" b="1" dirty="0">
                <a:solidFill>
                  <a:schemeClr val="tx1"/>
                </a:solidFill>
              </a:rPr>
              <a:t>FDKN ADAPTIVE Loss</a:t>
            </a:r>
          </a:p>
        </p:txBody>
      </p:sp>
      <p:pic>
        <p:nvPicPr>
          <p:cNvPr id="8" name="Picture 7">
            <a:extLst>
              <a:ext uri="{FF2B5EF4-FFF2-40B4-BE49-F238E27FC236}">
                <a16:creationId xmlns:a16="http://schemas.microsoft.com/office/drawing/2014/main" id="{736B1C81-EFA5-4E96-8321-E00A904489F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956" y="2178999"/>
            <a:ext cx="2369926" cy="1522793"/>
          </a:xfrm>
          <a:prstGeom prst="rect">
            <a:avLst/>
          </a:prstGeom>
          <a:noFill/>
          <a:ln>
            <a:noFill/>
          </a:ln>
        </p:spPr>
      </p:pic>
      <p:sp>
        <p:nvSpPr>
          <p:cNvPr id="9" name="Title 1">
            <a:extLst>
              <a:ext uri="{FF2B5EF4-FFF2-40B4-BE49-F238E27FC236}">
                <a16:creationId xmlns:a16="http://schemas.microsoft.com/office/drawing/2014/main" id="{53A375B1-B99E-42D4-8F0B-3673D99C82B3}"/>
              </a:ext>
            </a:extLst>
          </p:cNvPr>
          <p:cNvSpPr txBox="1">
            <a:spLocks/>
          </p:cNvSpPr>
          <p:nvPr/>
        </p:nvSpPr>
        <p:spPr>
          <a:xfrm>
            <a:off x="79907" y="1645704"/>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pPr algn="ctr"/>
            <a:r>
              <a:rPr lang="en-US" sz="1400" b="1" dirty="0">
                <a:solidFill>
                  <a:schemeClr val="tx1"/>
                </a:solidFill>
              </a:rPr>
              <a:t>RGB image</a:t>
            </a:r>
          </a:p>
        </p:txBody>
      </p:sp>
      <p:pic>
        <p:nvPicPr>
          <p:cNvPr id="10" name="Picture 9">
            <a:extLst>
              <a:ext uri="{FF2B5EF4-FFF2-40B4-BE49-F238E27FC236}">
                <a16:creationId xmlns:a16="http://schemas.microsoft.com/office/drawing/2014/main" id="{A208EE3A-6BF2-4DE8-9123-9A37E2E554F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9219" y="2186940"/>
            <a:ext cx="2613613" cy="1522792"/>
          </a:xfrm>
          <a:prstGeom prst="rect">
            <a:avLst/>
          </a:prstGeom>
          <a:noFill/>
          <a:ln>
            <a:noFill/>
          </a:ln>
        </p:spPr>
      </p:pic>
      <p:sp>
        <p:nvSpPr>
          <p:cNvPr id="11" name="Title 1">
            <a:extLst>
              <a:ext uri="{FF2B5EF4-FFF2-40B4-BE49-F238E27FC236}">
                <a16:creationId xmlns:a16="http://schemas.microsoft.com/office/drawing/2014/main" id="{9F222990-8E17-4EE0-BBA0-150D2536A157}"/>
              </a:ext>
            </a:extLst>
          </p:cNvPr>
          <p:cNvSpPr txBox="1">
            <a:spLocks/>
          </p:cNvSpPr>
          <p:nvPr/>
        </p:nvSpPr>
        <p:spPr>
          <a:xfrm>
            <a:off x="2931369" y="1659497"/>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pPr algn="ctr"/>
            <a:r>
              <a:rPr lang="en-US" sz="1400" b="1" dirty="0">
                <a:solidFill>
                  <a:schemeClr val="tx1"/>
                </a:solidFill>
              </a:rPr>
              <a:t>DEPTH image input</a:t>
            </a:r>
          </a:p>
        </p:txBody>
      </p:sp>
      <p:pic>
        <p:nvPicPr>
          <p:cNvPr id="12" name="Picture 11">
            <a:extLst>
              <a:ext uri="{FF2B5EF4-FFF2-40B4-BE49-F238E27FC236}">
                <a16:creationId xmlns:a16="http://schemas.microsoft.com/office/drawing/2014/main" id="{DB422F0A-D490-400D-B107-E7D0ECD76AE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9218" y="4026846"/>
            <a:ext cx="2613613" cy="1368114"/>
          </a:xfrm>
          <a:prstGeom prst="rect">
            <a:avLst/>
          </a:prstGeom>
          <a:noFill/>
          <a:ln>
            <a:noFill/>
          </a:ln>
        </p:spPr>
      </p:pic>
      <p:pic>
        <p:nvPicPr>
          <p:cNvPr id="13" name="Picture 12">
            <a:extLst>
              <a:ext uri="{FF2B5EF4-FFF2-40B4-BE49-F238E27FC236}">
                <a16:creationId xmlns:a16="http://schemas.microsoft.com/office/drawing/2014/main" id="{527FC15F-9C7C-4579-859C-C9F252AED4B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957" y="4019949"/>
            <a:ext cx="2369926" cy="1381907"/>
          </a:xfrm>
          <a:prstGeom prst="rect">
            <a:avLst/>
          </a:prstGeom>
          <a:noFill/>
          <a:ln>
            <a:noFill/>
          </a:ln>
        </p:spPr>
      </p:pic>
      <p:pic>
        <p:nvPicPr>
          <p:cNvPr id="14" name="Picture 13">
            <a:extLst>
              <a:ext uri="{FF2B5EF4-FFF2-40B4-BE49-F238E27FC236}">
                <a16:creationId xmlns:a16="http://schemas.microsoft.com/office/drawing/2014/main" id="{407CCBF6-314D-4074-8021-BC9D68D3D9FF}"/>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14770" y="3960492"/>
            <a:ext cx="2572346" cy="1500820"/>
          </a:xfrm>
          <a:prstGeom prst="rect">
            <a:avLst/>
          </a:prstGeom>
          <a:noFill/>
          <a:ln>
            <a:noFill/>
          </a:ln>
        </p:spPr>
      </p:pic>
      <p:pic>
        <p:nvPicPr>
          <p:cNvPr id="15" name="Picture 14">
            <a:extLst>
              <a:ext uri="{FF2B5EF4-FFF2-40B4-BE49-F238E27FC236}">
                <a16:creationId xmlns:a16="http://schemas.microsoft.com/office/drawing/2014/main" id="{FE9FE68A-ADA2-4CFE-9CAC-04F797A09290}"/>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1822" y="3953478"/>
            <a:ext cx="2613613" cy="1500820"/>
          </a:xfrm>
          <a:prstGeom prst="rect">
            <a:avLst/>
          </a:prstGeom>
          <a:noFill/>
          <a:ln>
            <a:noFill/>
          </a:ln>
        </p:spPr>
      </p:pic>
    </p:spTree>
    <p:extLst>
      <p:ext uri="{BB962C8B-B14F-4D97-AF65-F5344CB8AC3E}">
        <p14:creationId xmlns:p14="http://schemas.microsoft.com/office/powerpoint/2010/main" val="153384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0882-344F-4D45-8928-819B7063101F}"/>
              </a:ext>
            </a:extLst>
          </p:cNvPr>
          <p:cNvSpPr>
            <a:spLocks noGrp="1"/>
          </p:cNvSpPr>
          <p:nvPr>
            <p:ph type="title"/>
          </p:nvPr>
        </p:nvSpPr>
        <p:spPr/>
        <p:txBody>
          <a:bodyPr/>
          <a:lstStyle/>
          <a:p>
            <a:r>
              <a:rPr lang="en-US" dirty="0"/>
              <a:t>Main understandings and remarks</a:t>
            </a:r>
          </a:p>
        </p:txBody>
      </p:sp>
      <p:sp>
        <p:nvSpPr>
          <p:cNvPr id="4" name="Rectangle 3">
            <a:extLst>
              <a:ext uri="{FF2B5EF4-FFF2-40B4-BE49-F238E27FC236}">
                <a16:creationId xmlns:a16="http://schemas.microsoft.com/office/drawing/2014/main" id="{0DE1D844-1AB9-4511-87E6-415175772182}"/>
              </a:ext>
            </a:extLst>
          </p:cNvPr>
          <p:cNvSpPr/>
          <p:nvPr/>
        </p:nvSpPr>
        <p:spPr>
          <a:xfrm>
            <a:off x="175260" y="1844040"/>
            <a:ext cx="11818620" cy="111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Content aware filters (such as FDKN) have potential to improve result in many DNN (segmentation, depth, saliency…)</a:t>
            </a:r>
          </a:p>
        </p:txBody>
      </p:sp>
      <p:sp>
        <p:nvSpPr>
          <p:cNvPr id="5" name="Rectangle 4">
            <a:extLst>
              <a:ext uri="{FF2B5EF4-FFF2-40B4-BE49-F238E27FC236}">
                <a16:creationId xmlns:a16="http://schemas.microsoft.com/office/drawing/2014/main" id="{35A95E9C-D8F1-44DC-BFFB-02BA1EFC0166}"/>
              </a:ext>
            </a:extLst>
          </p:cNvPr>
          <p:cNvSpPr/>
          <p:nvPr/>
        </p:nvSpPr>
        <p:spPr>
          <a:xfrm>
            <a:off x="175260" y="3220550"/>
            <a:ext cx="11818620" cy="111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field of adaptive losses isn’t researched enough,</a:t>
            </a:r>
            <a:br>
              <a:rPr lang="en-US" sz="2400" dirty="0"/>
            </a:br>
            <a:r>
              <a:rPr lang="en-US" sz="2400" dirty="0"/>
              <a:t>and has high probability to reach high impact</a:t>
            </a:r>
          </a:p>
        </p:txBody>
      </p:sp>
      <p:sp>
        <p:nvSpPr>
          <p:cNvPr id="6" name="Rectangle 5">
            <a:extLst>
              <a:ext uri="{FF2B5EF4-FFF2-40B4-BE49-F238E27FC236}">
                <a16:creationId xmlns:a16="http://schemas.microsoft.com/office/drawing/2014/main" id="{A4C321A9-A2B5-43C0-B45A-3A1EF34ACE01}"/>
              </a:ext>
            </a:extLst>
          </p:cNvPr>
          <p:cNvSpPr/>
          <p:nvPr/>
        </p:nvSpPr>
        <p:spPr>
          <a:xfrm>
            <a:off x="175260" y="4597060"/>
            <a:ext cx="11818620" cy="111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domain gap between synthetic data set to real world </a:t>
            </a:r>
            <a:br>
              <a:rPr lang="en-US" sz="2400" dirty="0"/>
            </a:br>
            <a:r>
              <a:rPr lang="en-US" sz="2400" dirty="0"/>
              <a:t>needs to be approached from initial stages (from planning till execution)</a:t>
            </a:r>
          </a:p>
        </p:txBody>
      </p:sp>
    </p:spTree>
    <p:extLst>
      <p:ext uri="{BB962C8B-B14F-4D97-AF65-F5344CB8AC3E}">
        <p14:creationId xmlns:p14="http://schemas.microsoft.com/office/powerpoint/2010/main" val="307904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68627"/>
            <a:ext cx="11568608" cy="1104123"/>
          </a:xfrm>
        </p:spPr>
        <p:txBody>
          <a:bodyPr>
            <a:normAutofit/>
          </a:bodyPr>
          <a:lstStyle/>
          <a:p>
            <a:r>
              <a:rPr lang="en-US" sz="4267" dirty="0"/>
              <a:t>Depth images</a:t>
            </a:r>
          </a:p>
        </p:txBody>
      </p:sp>
      <p:pic>
        <p:nvPicPr>
          <p:cNvPr id="9" name="Picture 8">
            <a:extLst>
              <a:ext uri="{FF2B5EF4-FFF2-40B4-BE49-F238E27FC236}">
                <a16:creationId xmlns:a16="http://schemas.microsoft.com/office/drawing/2014/main" id="{4DB03973-A666-4D17-BBF9-E4BC8575E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968" y="1482917"/>
            <a:ext cx="5859266" cy="3605702"/>
          </a:xfrm>
          <a:prstGeom prst="rect">
            <a:avLst/>
          </a:prstGeom>
        </p:spPr>
      </p:pic>
      <p:sp>
        <p:nvSpPr>
          <p:cNvPr id="14" name="TextBox 13">
            <a:extLst>
              <a:ext uri="{FF2B5EF4-FFF2-40B4-BE49-F238E27FC236}">
                <a16:creationId xmlns:a16="http://schemas.microsoft.com/office/drawing/2014/main" id="{F51D7922-FC92-4226-A897-6C1AEC573961}"/>
              </a:ext>
            </a:extLst>
          </p:cNvPr>
          <p:cNvSpPr txBox="1"/>
          <p:nvPr/>
        </p:nvSpPr>
        <p:spPr>
          <a:xfrm>
            <a:off x="358815" y="1905393"/>
            <a:ext cx="6128796" cy="1908215"/>
          </a:xfrm>
          <a:prstGeom prst="rect">
            <a:avLst/>
          </a:prstGeom>
          <a:noFill/>
        </p:spPr>
        <p:txBody>
          <a:bodyPr wrap="square" rtlCol="0">
            <a:spAutoFit/>
          </a:bodyPr>
          <a:lstStyle/>
          <a:p>
            <a:pPr marL="285750" indent="-285750">
              <a:buFont typeface="Arial" panose="020B0604020202020204" pitchFamily="34" charset="0"/>
              <a:buChar char="•"/>
            </a:pPr>
            <a:r>
              <a:rPr lang="en-US" sz="2000" dirty="0"/>
              <a:t>Allows Dense representation of the scene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Gives intuition about occlusion and free space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Depth discontinuities are just edges on the image</a:t>
            </a:r>
          </a:p>
          <a:p>
            <a:endParaRPr lang="en-US" dirty="0"/>
          </a:p>
        </p:txBody>
      </p:sp>
      <p:sp>
        <p:nvSpPr>
          <p:cNvPr id="17" name="Rectangle 16">
            <a:extLst>
              <a:ext uri="{FF2B5EF4-FFF2-40B4-BE49-F238E27FC236}">
                <a16:creationId xmlns:a16="http://schemas.microsoft.com/office/drawing/2014/main" id="{DC150CCB-82C7-4A9C-A04F-B9F0E22FE44F}"/>
              </a:ext>
            </a:extLst>
          </p:cNvPr>
          <p:cNvSpPr/>
          <p:nvPr/>
        </p:nvSpPr>
        <p:spPr>
          <a:xfrm>
            <a:off x="523184" y="1320618"/>
            <a:ext cx="2255362" cy="584775"/>
          </a:xfrm>
          <a:prstGeom prst="rect">
            <a:avLst/>
          </a:prstGeom>
          <a:noFill/>
        </p:spPr>
        <p:txBody>
          <a:bodyPr wrap="non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Advantages</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43FB9D61-EDDF-42F4-BC64-7B50EF98ADA2}"/>
              </a:ext>
            </a:extLst>
          </p:cNvPr>
          <p:cNvSpPr/>
          <p:nvPr/>
        </p:nvSpPr>
        <p:spPr>
          <a:xfrm>
            <a:off x="567587" y="3649059"/>
            <a:ext cx="2166555" cy="584775"/>
          </a:xfrm>
          <a:prstGeom prst="rect">
            <a:avLst/>
          </a:prstGeom>
          <a:noFill/>
        </p:spPr>
        <p:txBody>
          <a:bodyPr wrap="non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Challenges</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itle 1">
            <a:extLst>
              <a:ext uri="{FF2B5EF4-FFF2-40B4-BE49-F238E27FC236}">
                <a16:creationId xmlns:a16="http://schemas.microsoft.com/office/drawing/2014/main" id="{388607A6-7C27-475F-8EC1-DB107CA3F396}"/>
              </a:ext>
            </a:extLst>
          </p:cNvPr>
          <p:cNvSpPr txBox="1">
            <a:spLocks/>
          </p:cNvSpPr>
          <p:nvPr/>
        </p:nvSpPr>
        <p:spPr>
          <a:xfrm>
            <a:off x="6751702" y="4560484"/>
            <a:ext cx="4944515" cy="167660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100" b="1" dirty="0">
                <a:solidFill>
                  <a:schemeClr val="tx1"/>
                </a:solidFill>
              </a:rPr>
              <a:t>Example of RGB images  and matching Depth images</a:t>
            </a:r>
          </a:p>
        </p:txBody>
      </p:sp>
      <p:sp>
        <p:nvSpPr>
          <p:cNvPr id="20" name="TextBox 19">
            <a:extLst>
              <a:ext uri="{FF2B5EF4-FFF2-40B4-BE49-F238E27FC236}">
                <a16:creationId xmlns:a16="http://schemas.microsoft.com/office/drawing/2014/main" id="{ADAD2BE9-FF4D-4DFD-A5D3-1BD1CA4500B7}"/>
              </a:ext>
            </a:extLst>
          </p:cNvPr>
          <p:cNvSpPr txBox="1"/>
          <p:nvPr/>
        </p:nvSpPr>
        <p:spPr>
          <a:xfrm>
            <a:off x="412831" y="4252875"/>
            <a:ext cx="6128796" cy="1908215"/>
          </a:xfrm>
          <a:prstGeom prst="rect">
            <a:avLst/>
          </a:prstGeom>
          <a:noFill/>
        </p:spPr>
        <p:txBody>
          <a:bodyPr wrap="square" rtlCol="0">
            <a:spAutoFit/>
          </a:bodyPr>
          <a:lstStyle/>
          <a:p>
            <a:pPr marL="285750" indent="-285750">
              <a:buFont typeface="Arial" panose="020B0604020202020204" pitchFamily="34" charset="0"/>
              <a:buChar char="•"/>
            </a:pPr>
            <a:r>
              <a:rPr lang="en-US" sz="2000" dirty="0"/>
              <a:t>Texture less regions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Repetitive areas (especially in stereo)</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Unclear object edges</a:t>
            </a:r>
          </a:p>
          <a:p>
            <a:endParaRPr lang="en-US" dirty="0"/>
          </a:p>
        </p:txBody>
      </p:sp>
    </p:spTree>
    <p:extLst>
      <p:ext uri="{BB962C8B-B14F-4D97-AF65-F5344CB8AC3E}">
        <p14:creationId xmlns:p14="http://schemas.microsoft.com/office/powerpoint/2010/main" val="41582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68627"/>
            <a:ext cx="11568608" cy="1104123"/>
          </a:xfrm>
        </p:spPr>
        <p:txBody>
          <a:bodyPr>
            <a:normAutofit/>
          </a:bodyPr>
          <a:lstStyle/>
          <a:p>
            <a:r>
              <a:rPr lang="en-US" sz="4267" dirty="0"/>
              <a:t>Main concept</a:t>
            </a:r>
          </a:p>
        </p:txBody>
      </p:sp>
      <p:sp>
        <p:nvSpPr>
          <p:cNvPr id="3" name="Rectangle 2">
            <a:extLst>
              <a:ext uri="{FF2B5EF4-FFF2-40B4-BE49-F238E27FC236}">
                <a16:creationId xmlns:a16="http://schemas.microsoft.com/office/drawing/2014/main" id="{6D6A46DF-01BD-4FDC-A735-7E397F34BBE6}"/>
              </a:ext>
            </a:extLst>
          </p:cNvPr>
          <p:cNvSpPr/>
          <p:nvPr/>
        </p:nvSpPr>
        <p:spPr>
          <a:xfrm>
            <a:off x="4333754" y="2406455"/>
            <a:ext cx="3524491" cy="229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Refinement Block</a:t>
            </a:r>
          </a:p>
        </p:txBody>
      </p:sp>
      <p:pic>
        <p:nvPicPr>
          <p:cNvPr id="11" name="Picture 10">
            <a:extLst>
              <a:ext uri="{FF2B5EF4-FFF2-40B4-BE49-F238E27FC236}">
                <a16:creationId xmlns:a16="http://schemas.microsoft.com/office/drawing/2014/main" id="{242F0EFC-BD50-44DA-8BA1-416DEEAE8783}"/>
              </a:ext>
            </a:extLst>
          </p:cNvPr>
          <p:cNvPicPr>
            <a:picLocks noChangeAspect="1"/>
          </p:cNvPicPr>
          <p:nvPr/>
        </p:nvPicPr>
        <p:blipFill rotWithShape="1">
          <a:blip r:embed="rId3"/>
          <a:srcRect l="1496" t="9595" r="80264" b="17855"/>
          <a:stretch/>
        </p:blipFill>
        <p:spPr>
          <a:xfrm>
            <a:off x="976746" y="4099960"/>
            <a:ext cx="2168236" cy="1711036"/>
          </a:xfrm>
          <a:prstGeom prst="rect">
            <a:avLst/>
          </a:prstGeom>
        </p:spPr>
      </p:pic>
      <p:pic>
        <p:nvPicPr>
          <p:cNvPr id="3074" name="Picture 2" descr="2005 Stereo Datasets">
            <a:extLst>
              <a:ext uri="{FF2B5EF4-FFF2-40B4-BE49-F238E27FC236}">
                <a16:creationId xmlns:a16="http://schemas.microsoft.com/office/drawing/2014/main" id="{00EC82B8-A08E-4156-9B95-C88C08B74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746" y="1525393"/>
            <a:ext cx="2200275" cy="176212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3A4554D6-CFA9-4011-9019-7F2D8D2C7100}"/>
              </a:ext>
            </a:extLst>
          </p:cNvPr>
          <p:cNvSpPr txBox="1">
            <a:spLocks/>
          </p:cNvSpPr>
          <p:nvPr/>
        </p:nvSpPr>
        <p:spPr>
          <a:xfrm>
            <a:off x="1230561" y="3231949"/>
            <a:ext cx="1692643"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5"/>
                  <a:srcRect/>
                  <a:tile tx="6350" ty="-127000" sx="65000" sy="64000" flip="none" algn="tl"/>
                </a:blipFill>
                <a:latin typeface="+mj-lt"/>
                <a:ea typeface="+mj-ea"/>
                <a:cs typeface="+mj-cs"/>
              </a:defRPr>
            </a:lvl1pPr>
          </a:lstStyle>
          <a:p>
            <a:pPr algn="ctr"/>
            <a:r>
              <a:rPr lang="en-US" sz="1800" b="1" dirty="0">
                <a:solidFill>
                  <a:schemeClr val="tx1"/>
                </a:solidFill>
              </a:rPr>
              <a:t>RGB image</a:t>
            </a:r>
          </a:p>
        </p:txBody>
      </p:sp>
      <p:sp>
        <p:nvSpPr>
          <p:cNvPr id="15" name="Title 1">
            <a:extLst>
              <a:ext uri="{FF2B5EF4-FFF2-40B4-BE49-F238E27FC236}">
                <a16:creationId xmlns:a16="http://schemas.microsoft.com/office/drawing/2014/main" id="{272281E3-48A6-4A43-94A3-FB073DBE8DDF}"/>
              </a:ext>
            </a:extLst>
          </p:cNvPr>
          <p:cNvSpPr txBox="1">
            <a:spLocks/>
          </p:cNvSpPr>
          <p:nvPr/>
        </p:nvSpPr>
        <p:spPr>
          <a:xfrm>
            <a:off x="1214542" y="5810996"/>
            <a:ext cx="1930440"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5"/>
                  <a:srcRect/>
                  <a:tile tx="6350" ty="-127000" sx="65000" sy="64000" flip="none" algn="tl"/>
                </a:blipFill>
                <a:latin typeface="+mj-lt"/>
                <a:ea typeface="+mj-ea"/>
                <a:cs typeface="+mj-cs"/>
              </a:defRPr>
            </a:lvl1pPr>
          </a:lstStyle>
          <a:p>
            <a:pPr algn="ctr"/>
            <a:r>
              <a:rPr lang="en-US" sz="1800" b="1" dirty="0">
                <a:solidFill>
                  <a:schemeClr val="tx1"/>
                </a:solidFill>
              </a:rPr>
              <a:t>Depth image</a:t>
            </a:r>
          </a:p>
        </p:txBody>
      </p:sp>
      <p:sp>
        <p:nvSpPr>
          <p:cNvPr id="4" name="Arrow: Right 3">
            <a:extLst>
              <a:ext uri="{FF2B5EF4-FFF2-40B4-BE49-F238E27FC236}">
                <a16:creationId xmlns:a16="http://schemas.microsoft.com/office/drawing/2014/main" id="{3FB14100-13D3-4FD2-A477-542F2009ED95}"/>
              </a:ext>
            </a:extLst>
          </p:cNvPr>
          <p:cNvSpPr/>
          <p:nvPr/>
        </p:nvSpPr>
        <p:spPr>
          <a:xfrm>
            <a:off x="3492063" y="2626374"/>
            <a:ext cx="526648" cy="533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158FFA0-6139-465D-B7BD-B143B435A283}"/>
              </a:ext>
            </a:extLst>
          </p:cNvPr>
          <p:cNvSpPr/>
          <p:nvPr/>
        </p:nvSpPr>
        <p:spPr>
          <a:xfrm>
            <a:off x="3482577" y="4037614"/>
            <a:ext cx="526648" cy="533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2337B33-1A70-4411-B47F-C87E5562EEE7}"/>
              </a:ext>
            </a:extLst>
          </p:cNvPr>
          <p:cNvSpPr/>
          <p:nvPr/>
        </p:nvSpPr>
        <p:spPr>
          <a:xfrm>
            <a:off x="8097177" y="3231949"/>
            <a:ext cx="526648" cy="533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423E6CC-1BDC-459D-AA24-AC4EC544D73E}"/>
              </a:ext>
            </a:extLst>
          </p:cNvPr>
          <p:cNvPicPr>
            <a:picLocks noChangeAspect="1"/>
          </p:cNvPicPr>
          <p:nvPr/>
        </p:nvPicPr>
        <p:blipFill rotWithShape="1">
          <a:blip r:embed="rId3"/>
          <a:srcRect l="78768" t="10209" r="2992" b="17242"/>
          <a:stretch/>
        </p:blipFill>
        <p:spPr>
          <a:xfrm>
            <a:off x="9014978" y="2699724"/>
            <a:ext cx="2168236" cy="1711036"/>
          </a:xfrm>
          <a:prstGeom prst="rect">
            <a:avLst/>
          </a:prstGeom>
        </p:spPr>
      </p:pic>
      <p:sp>
        <p:nvSpPr>
          <p:cNvPr id="23" name="Title 1">
            <a:extLst>
              <a:ext uri="{FF2B5EF4-FFF2-40B4-BE49-F238E27FC236}">
                <a16:creationId xmlns:a16="http://schemas.microsoft.com/office/drawing/2014/main" id="{8EB6D8D6-8D11-46CE-BD77-BC57E271CA38}"/>
              </a:ext>
            </a:extLst>
          </p:cNvPr>
          <p:cNvSpPr txBox="1">
            <a:spLocks/>
          </p:cNvSpPr>
          <p:nvPr/>
        </p:nvSpPr>
        <p:spPr>
          <a:xfrm>
            <a:off x="9185640" y="4493689"/>
            <a:ext cx="2099676" cy="461789"/>
          </a:xfrm>
          <a:prstGeom prst="rect">
            <a:avLst/>
          </a:prstGeom>
        </p:spPr>
        <p:txBody>
          <a:bodyPr vert="horz" lIns="91440" tIns="45720" rIns="91440" bIns="45720" rtlCol="0" anchor="ctr">
            <a:normAutofit fontScale="92500"/>
          </a:bodyPr>
          <a:lstStyle>
            <a:lvl1pPr algn="l" defTabSz="914400" rtl="0" eaLnBrk="1" latinLnBrk="0" hangingPunct="1">
              <a:lnSpc>
                <a:spcPct val="80000"/>
              </a:lnSpc>
              <a:spcBef>
                <a:spcPct val="0"/>
              </a:spcBef>
              <a:buNone/>
              <a:defRPr sz="9600" kern="1200" cap="all" baseline="0">
                <a:blipFill dpi="0" rotWithShape="1">
                  <a:blip r:embed="rId5"/>
                  <a:srcRect/>
                  <a:tile tx="6350" ty="-127000" sx="65000" sy="64000" flip="none" algn="tl"/>
                </a:blipFill>
                <a:latin typeface="+mj-lt"/>
                <a:ea typeface="+mj-ea"/>
                <a:cs typeface="+mj-cs"/>
              </a:defRPr>
            </a:lvl1pPr>
          </a:lstStyle>
          <a:p>
            <a:pPr algn="ctr"/>
            <a:r>
              <a:rPr lang="en-US" sz="1800" b="1" dirty="0">
                <a:solidFill>
                  <a:schemeClr val="tx1"/>
                </a:solidFill>
              </a:rPr>
              <a:t>Refined image</a:t>
            </a:r>
          </a:p>
        </p:txBody>
      </p:sp>
    </p:spTree>
    <p:extLst>
      <p:ext uri="{BB962C8B-B14F-4D97-AF65-F5344CB8AC3E}">
        <p14:creationId xmlns:p14="http://schemas.microsoft.com/office/powerpoint/2010/main" val="39419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06" y="160889"/>
            <a:ext cx="11568608" cy="1104123"/>
          </a:xfrm>
        </p:spPr>
        <p:txBody>
          <a:bodyPr>
            <a:normAutofit/>
          </a:bodyPr>
          <a:lstStyle/>
          <a:p>
            <a:r>
              <a:rPr lang="en-US" sz="4267" dirty="0"/>
              <a:t>Refinement block- joint  bilateral filter(2004)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D34120-DE5F-4A9F-9DFF-F2D0825DD718}"/>
                  </a:ext>
                </a:extLst>
              </p:cNvPr>
              <p:cNvSpPr/>
              <p:nvPr/>
            </p:nvSpPr>
            <p:spPr>
              <a:xfrm>
                <a:off x="815473" y="5116230"/>
                <a:ext cx="9016679" cy="8642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 </m:t>
                      </m:r>
                      <m:acc>
                        <m:accPr>
                          <m:chr m:val="̃"/>
                          <m:ctrlPr>
                            <a:rPr lang="en-US" sz="1400" i="1">
                              <a:latin typeface="Cambria Math" panose="02040503050406030204" pitchFamily="18" charset="0"/>
                            </a:rPr>
                          </m:ctrlPr>
                        </m:accPr>
                        <m:e>
                          <m:r>
                            <a:rPr lang="en-US" sz="1400" i="1">
                              <a:latin typeface="Cambria Math" panose="02040503050406030204" pitchFamily="18" charset="0"/>
                            </a:rPr>
                            <m:t>𝐼</m:t>
                          </m:r>
                        </m:e>
                      </m:acc>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i="0">
                          <a:latin typeface="Cambria Math" panose="02040503050406030204" pitchFamily="18" charset="0"/>
                        </a:rPr>
                        <m:t>=</m:t>
                      </m:r>
                      <m:f>
                        <m:fPr>
                          <m:ctrlPr>
                            <a:rPr lang="en-US" sz="1400" i="1">
                              <a:latin typeface="Cambria Math" panose="02040503050406030204" pitchFamily="18" charset="0"/>
                            </a:rPr>
                          </m:ctrlPr>
                        </m:fPr>
                        <m:num>
                          <m:r>
                            <a:rPr lang="en-US" sz="1400" i="0">
                              <a:latin typeface="Cambria Math" panose="02040503050406030204" pitchFamily="18" charset="0"/>
                            </a:rPr>
                            <m:t>1</m:t>
                          </m:r>
                        </m:num>
                        <m:den>
                          <m:nary>
                            <m:naryPr>
                              <m:chr m:val="∑"/>
                              <m:limLoc m:val="undOvr"/>
                              <m:supHide m:val="on"/>
                              <m:ctrlPr>
                                <a:rPr lang="en-US" sz="1400" i="1">
                                  <a:latin typeface="Cambria Math" panose="02040503050406030204" pitchFamily="18" charset="0"/>
                                </a:rPr>
                              </m:ctrlPr>
                            </m:naryPr>
                            <m:sub>
                              <m:d>
                                <m:dPr>
                                  <m:begChr m:val=""/>
                                  <m:ctrlPr>
                                    <a:rPr lang="en-US" sz="1400" i="1">
                                      <a:latin typeface="Cambria Math" panose="02040503050406030204" pitchFamily="18" charset="0"/>
                                    </a:rPr>
                                  </m:ctrlPr>
                                </m:dPr>
                                <m:e>
                                  <m:r>
                                    <a:rPr lang="en-US" sz="1400" i="1">
                                      <a:latin typeface="Cambria Math" panose="02040503050406030204" pitchFamily="18" charset="0"/>
                                    </a:rPr>
                                    <m:t>𝑦</m:t>
                                  </m:r>
                                  <m:r>
                                    <a:rPr lang="en-US" sz="1400" i="0">
                                      <a:latin typeface="Cambria Math" panose="02040503050406030204" pitchFamily="18" charset="0"/>
                                    </a:rPr>
                                    <m:t>∈</m:t>
                                  </m:r>
                                  <m:r>
                                    <a:rPr lang="en-US" sz="1400" i="1">
                                      <a:latin typeface="Cambria Math" panose="02040503050406030204" pitchFamily="18" charset="0"/>
                                    </a:rPr>
                                    <m:t>𝑁</m:t>
                                  </m:r>
                                  <m:r>
                                    <a:rPr lang="en-US" sz="1400" i="0">
                                      <a:latin typeface="Cambria Math" panose="02040503050406030204" pitchFamily="18" charset="0"/>
                                    </a:rPr>
                                    <m:t>(</m:t>
                                  </m:r>
                                  <m:r>
                                    <a:rPr lang="en-US" sz="1400" i="1">
                                      <a:latin typeface="Cambria Math" panose="02040503050406030204" pitchFamily="18" charset="0"/>
                                    </a:rPr>
                                    <m:t>𝑥</m:t>
                                  </m:r>
                                </m:e>
                              </m:d>
                            </m:sub>
                            <m:sup/>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
                                    <m:fPr>
                                      <m:ctrlPr>
                                        <a:rPr lang="en-US" sz="1400" i="1">
                                          <a:latin typeface="Cambria Math" panose="02040503050406030204" pitchFamily="18" charset="0"/>
                                        </a:rPr>
                                      </m:ctrlPr>
                                    </m:fPr>
                                    <m:num>
                                      <m:r>
                                        <a:rPr lang="en-US" sz="1400" i="0">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𝑦</m:t>
                                              </m:r>
                                              <m:r>
                                                <a:rPr lang="en-US" sz="1400" i="0">
                                                  <a:latin typeface="Cambria Math" panose="02040503050406030204" pitchFamily="18" charset="0"/>
                                                </a:rPr>
                                                <m:t>−</m:t>
                                              </m:r>
                                              <m:r>
                                                <a:rPr lang="en-US" sz="1400" i="1">
                                                  <a:latin typeface="Cambria Math" panose="02040503050406030204" pitchFamily="18" charset="0"/>
                                                </a:rPr>
                                                <m:t>𝑥</m:t>
                                              </m:r>
                                            </m:e>
                                          </m:d>
                                        </m:e>
                                        <m:sup>
                                          <m:r>
                                            <a:rPr lang="en-US" sz="1400" i="0">
                                              <a:latin typeface="Cambria Math" panose="02040503050406030204" pitchFamily="18" charset="0"/>
                                            </a:rPr>
                                            <m:t>2</m:t>
                                          </m:r>
                                        </m:sup>
                                      </m:sSup>
                                    </m:num>
                                    <m:den>
                                      <m:r>
                                        <a:rPr lang="en-US" sz="1400" i="0">
                                          <a:latin typeface="Cambria Math" panose="02040503050406030204" pitchFamily="18" charset="0"/>
                                        </a:rPr>
                                        <m:t>2</m:t>
                                      </m:r>
                                      <m:sSubSup>
                                        <m:sSubSupPr>
                                          <m:ctrlPr>
                                            <a:rPr lang="en-US" sz="1400" i="1">
                                              <a:latin typeface="Cambria Math" panose="02040503050406030204" pitchFamily="18" charset="0"/>
                                            </a:rPr>
                                          </m:ctrlPr>
                                        </m:sSubSupPr>
                                        <m:e>
                                          <m:r>
                                            <a:rPr lang="en-US" sz="1400" i="1">
                                              <a:latin typeface="Cambria Math" panose="02040503050406030204" pitchFamily="18" charset="0"/>
                                            </a:rPr>
                                            <m:t>𝜎</m:t>
                                          </m:r>
                                        </m:e>
                                        <m:sub>
                                          <m:r>
                                            <a:rPr lang="en-US" sz="1400" i="1">
                                              <a:latin typeface="Cambria Math" panose="02040503050406030204" pitchFamily="18" charset="0"/>
                                            </a:rPr>
                                            <m:t>𝑑</m:t>
                                          </m:r>
                                        </m:sub>
                                        <m:sup>
                                          <m:r>
                                            <a:rPr lang="en-US" sz="1400" i="0">
                                              <a:latin typeface="Cambria Math" panose="02040503050406030204" pitchFamily="18" charset="0"/>
                                            </a:rPr>
                                            <m:t>2</m:t>
                                          </m:r>
                                        </m:sup>
                                      </m:sSubSup>
                                    </m:den>
                                  </m:f>
                                </m:sup>
                              </m:sSup>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
                                    <m:fPr>
                                      <m:ctrlPr>
                                        <a:rPr lang="en-US" sz="1400" i="1">
                                          <a:latin typeface="Cambria Math" panose="02040503050406030204" pitchFamily="18" charset="0"/>
                                        </a:rPr>
                                      </m:ctrlPr>
                                    </m:fPr>
                                    <m:num>
                                      <m:r>
                                        <a:rPr lang="en-US" sz="1400" i="0">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d>
                                                <m:dPr>
                                                  <m:beg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𝐺</m:t>
                                                      </m:r>
                                                    </m:sub>
                                                  </m:sSub>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𝐺</m:t>
                                                      </m:r>
                                                    </m:sub>
                                                  </m:sSub>
                                                  <m:r>
                                                    <a:rPr lang="en-US" sz="1400" i="0">
                                                      <a:latin typeface="Cambria Math" panose="02040503050406030204" pitchFamily="18" charset="0"/>
                                                    </a:rPr>
                                                    <m:t>(</m:t>
                                                  </m:r>
                                                  <m:r>
                                                    <a:rPr lang="en-US" sz="1400" i="1">
                                                      <a:latin typeface="Cambria Math" panose="02040503050406030204" pitchFamily="18" charset="0"/>
                                                    </a:rPr>
                                                    <m:t>𝑦</m:t>
                                                  </m:r>
                                                </m:e>
                                              </m:d>
                                            </m:e>
                                          </m:d>
                                        </m:e>
                                        <m:sup>
                                          <m:r>
                                            <a:rPr lang="en-US" sz="1400" i="0">
                                              <a:latin typeface="Cambria Math" panose="02040503050406030204" pitchFamily="18" charset="0"/>
                                            </a:rPr>
                                            <m:t>2</m:t>
                                          </m:r>
                                        </m:sup>
                                      </m:sSup>
                                    </m:num>
                                    <m:den>
                                      <m:r>
                                        <a:rPr lang="en-US" sz="1400" i="0">
                                          <a:latin typeface="Cambria Math" panose="02040503050406030204" pitchFamily="18" charset="0"/>
                                        </a:rPr>
                                        <m:t>2</m:t>
                                      </m:r>
                                      <m:sSubSup>
                                        <m:sSubSupPr>
                                          <m:ctrlPr>
                                            <a:rPr lang="en-US" sz="1400" i="1">
                                              <a:latin typeface="Cambria Math" panose="02040503050406030204" pitchFamily="18" charset="0"/>
                                            </a:rPr>
                                          </m:ctrlPr>
                                        </m:sSubSupPr>
                                        <m:e>
                                          <m:r>
                                            <a:rPr lang="en-US" sz="1400" i="1">
                                              <a:latin typeface="Cambria Math" panose="02040503050406030204" pitchFamily="18" charset="0"/>
                                            </a:rPr>
                                            <m:t>𝜎</m:t>
                                          </m:r>
                                        </m:e>
                                        <m:sub>
                                          <m:r>
                                            <a:rPr lang="en-US" sz="1400" i="1">
                                              <a:latin typeface="Cambria Math" panose="02040503050406030204" pitchFamily="18" charset="0"/>
                                            </a:rPr>
                                            <m:t>𝑟</m:t>
                                          </m:r>
                                        </m:sub>
                                        <m:sup>
                                          <m:r>
                                            <a:rPr lang="en-US" sz="1400" i="0">
                                              <a:latin typeface="Cambria Math" panose="02040503050406030204" pitchFamily="18" charset="0"/>
                                            </a:rPr>
                                            <m:t>2</m:t>
                                          </m:r>
                                        </m:sup>
                                      </m:sSubSup>
                                    </m:den>
                                  </m:f>
                                </m:sup>
                              </m:sSup>
                            </m:e>
                          </m:nary>
                        </m:den>
                      </m:f>
                      <m:nary>
                        <m:naryPr>
                          <m:chr m:val="∑"/>
                          <m:limLoc m:val="undOvr"/>
                          <m:supHide m:val="on"/>
                          <m:ctrlPr>
                            <a:rPr lang="en-US" sz="1400" i="1">
                              <a:latin typeface="Cambria Math" panose="02040503050406030204" pitchFamily="18" charset="0"/>
                            </a:rPr>
                          </m:ctrlPr>
                        </m:naryPr>
                        <m:sub>
                          <m:d>
                            <m:dPr>
                              <m:begChr m:val=""/>
                              <m:ctrlPr>
                                <a:rPr lang="en-US" sz="1400" i="1">
                                  <a:latin typeface="Cambria Math" panose="02040503050406030204" pitchFamily="18" charset="0"/>
                                </a:rPr>
                              </m:ctrlPr>
                            </m:dPr>
                            <m:e>
                              <m:r>
                                <a:rPr lang="en-US" sz="1400" i="1">
                                  <a:latin typeface="Cambria Math" panose="02040503050406030204" pitchFamily="18" charset="0"/>
                                </a:rPr>
                                <m:t>𝑦</m:t>
                              </m:r>
                              <m:r>
                                <a:rPr lang="en-US" sz="1400" i="0">
                                  <a:latin typeface="Cambria Math" panose="02040503050406030204" pitchFamily="18" charset="0"/>
                                </a:rPr>
                                <m:t>∈</m:t>
                              </m:r>
                              <m:r>
                                <a:rPr lang="en-US" sz="1400" i="1">
                                  <a:latin typeface="Cambria Math" panose="02040503050406030204" pitchFamily="18" charset="0"/>
                                </a:rPr>
                                <m:t>𝑁</m:t>
                              </m:r>
                              <m:r>
                                <a:rPr lang="en-US" sz="1400" i="0">
                                  <a:latin typeface="Cambria Math" panose="02040503050406030204" pitchFamily="18" charset="0"/>
                                </a:rPr>
                                <m:t>(</m:t>
                              </m:r>
                              <m:r>
                                <a:rPr lang="en-US" sz="1400" i="1">
                                  <a:latin typeface="Cambria Math" panose="02040503050406030204" pitchFamily="18" charset="0"/>
                                </a:rPr>
                                <m:t>𝑥</m:t>
                              </m:r>
                            </m:e>
                          </m:d>
                        </m:sub>
                        <m:sup/>
                        <m:e>
                          <m:r>
                            <a:rPr lang="en-US" sz="1400" i="1">
                              <a:latin typeface="Cambria Math" panose="02040503050406030204" pitchFamily="18" charset="0"/>
                            </a:rPr>
                            <m:t>𝐼</m:t>
                          </m:r>
                          <m:r>
                            <a:rPr lang="en-US" sz="1400" i="0">
                              <a:latin typeface="Cambria Math" panose="02040503050406030204" pitchFamily="18" charset="0"/>
                            </a:rPr>
                            <m:t>(</m:t>
                          </m:r>
                          <m:r>
                            <a:rPr lang="en-US" sz="1400" i="1">
                              <a:latin typeface="Cambria Math" panose="02040503050406030204" pitchFamily="18" charset="0"/>
                            </a:rPr>
                            <m:t>𝑦</m:t>
                          </m:r>
                          <m:r>
                            <a:rPr lang="en-US" sz="1400" i="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
                                <m:fPr>
                                  <m:ctrlPr>
                                    <a:rPr lang="en-US" sz="1400" i="1">
                                      <a:latin typeface="Cambria Math" panose="02040503050406030204" pitchFamily="18" charset="0"/>
                                    </a:rPr>
                                  </m:ctrlPr>
                                </m:fPr>
                                <m:num>
                                  <m:r>
                                    <a:rPr lang="en-US" sz="1400" i="0">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𝑦</m:t>
                                          </m:r>
                                          <m:r>
                                            <a:rPr lang="en-US" sz="1400" i="0">
                                              <a:latin typeface="Cambria Math" panose="02040503050406030204" pitchFamily="18" charset="0"/>
                                            </a:rPr>
                                            <m:t>−</m:t>
                                          </m:r>
                                          <m:r>
                                            <a:rPr lang="en-US" sz="1400" i="1">
                                              <a:latin typeface="Cambria Math" panose="02040503050406030204" pitchFamily="18" charset="0"/>
                                            </a:rPr>
                                            <m:t>𝑥</m:t>
                                          </m:r>
                                        </m:e>
                                      </m:d>
                                    </m:e>
                                    <m:sup>
                                      <m:r>
                                        <a:rPr lang="en-US" sz="1400" i="0">
                                          <a:latin typeface="Cambria Math" panose="02040503050406030204" pitchFamily="18" charset="0"/>
                                        </a:rPr>
                                        <m:t>2</m:t>
                                      </m:r>
                                    </m:sup>
                                  </m:sSup>
                                </m:num>
                                <m:den>
                                  <m:r>
                                    <a:rPr lang="en-US" sz="1400" i="0">
                                      <a:latin typeface="Cambria Math" panose="02040503050406030204" pitchFamily="18" charset="0"/>
                                    </a:rPr>
                                    <m:t>2</m:t>
                                  </m:r>
                                  <m:sSubSup>
                                    <m:sSubSupPr>
                                      <m:ctrlPr>
                                        <a:rPr lang="en-US" sz="1400" i="1">
                                          <a:latin typeface="Cambria Math" panose="02040503050406030204" pitchFamily="18" charset="0"/>
                                        </a:rPr>
                                      </m:ctrlPr>
                                    </m:sSubSupPr>
                                    <m:e>
                                      <m:r>
                                        <a:rPr lang="en-US" sz="1400" i="1">
                                          <a:latin typeface="Cambria Math" panose="02040503050406030204" pitchFamily="18" charset="0"/>
                                        </a:rPr>
                                        <m:t>𝜎</m:t>
                                      </m:r>
                                    </m:e>
                                    <m:sub>
                                      <m:r>
                                        <a:rPr lang="en-US" sz="1400" i="1">
                                          <a:latin typeface="Cambria Math" panose="02040503050406030204" pitchFamily="18" charset="0"/>
                                        </a:rPr>
                                        <m:t>𝑑</m:t>
                                      </m:r>
                                    </m:sub>
                                    <m:sup>
                                      <m:r>
                                        <a:rPr lang="en-US" sz="1400" i="0">
                                          <a:latin typeface="Cambria Math" panose="02040503050406030204" pitchFamily="18" charset="0"/>
                                        </a:rPr>
                                        <m:t>2</m:t>
                                      </m:r>
                                    </m:sup>
                                  </m:sSubSup>
                                </m:den>
                              </m:f>
                            </m:sup>
                          </m:sSup>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
                                <m:fPr>
                                  <m:ctrlPr>
                                    <a:rPr lang="en-US" sz="1400" i="1">
                                      <a:latin typeface="Cambria Math" panose="02040503050406030204" pitchFamily="18" charset="0"/>
                                    </a:rPr>
                                  </m:ctrlPr>
                                </m:fPr>
                                <m:num>
                                  <m:r>
                                    <a:rPr lang="en-US" sz="1400" i="0">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d>
                                            <m:dPr>
                                              <m:beg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𝐺</m:t>
                                                  </m:r>
                                                </m:sub>
                                              </m:sSub>
                                              <m:r>
                                                <a:rPr lang="en-US" sz="1400" i="0">
                                                  <a:latin typeface="Cambria Math" panose="02040503050406030204" pitchFamily="18" charset="0"/>
                                                </a:rPr>
                                                <m:t>(</m:t>
                                              </m:r>
                                              <m:r>
                                                <a:rPr lang="en-US" sz="1400" i="1">
                                                  <a:latin typeface="Cambria Math" panose="02040503050406030204" pitchFamily="18" charset="0"/>
                                                </a:rPr>
                                                <m:t>𝑥</m:t>
                                              </m:r>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𝐺</m:t>
                                                  </m:r>
                                                </m:sub>
                                              </m:sSub>
                                              <m:r>
                                                <a:rPr lang="en-US" sz="1400" i="0">
                                                  <a:latin typeface="Cambria Math" panose="02040503050406030204" pitchFamily="18" charset="0"/>
                                                </a:rPr>
                                                <m:t>(</m:t>
                                              </m:r>
                                              <m:r>
                                                <a:rPr lang="en-US" sz="1400" i="1">
                                                  <a:latin typeface="Cambria Math" panose="02040503050406030204" pitchFamily="18" charset="0"/>
                                                </a:rPr>
                                                <m:t>𝑦</m:t>
                                              </m:r>
                                            </m:e>
                                          </m:d>
                                        </m:e>
                                      </m:d>
                                    </m:e>
                                    <m:sup>
                                      <m:r>
                                        <a:rPr lang="en-US" sz="1400" i="0">
                                          <a:latin typeface="Cambria Math" panose="02040503050406030204" pitchFamily="18" charset="0"/>
                                        </a:rPr>
                                        <m:t>2</m:t>
                                      </m:r>
                                    </m:sup>
                                  </m:sSup>
                                </m:num>
                                <m:den>
                                  <m:r>
                                    <a:rPr lang="en-US" sz="1400" i="0">
                                      <a:latin typeface="Cambria Math" panose="02040503050406030204" pitchFamily="18" charset="0"/>
                                    </a:rPr>
                                    <m:t>2</m:t>
                                  </m:r>
                                  <m:sSubSup>
                                    <m:sSubSupPr>
                                      <m:ctrlPr>
                                        <a:rPr lang="en-US" sz="1400" i="1">
                                          <a:latin typeface="Cambria Math" panose="02040503050406030204" pitchFamily="18" charset="0"/>
                                        </a:rPr>
                                      </m:ctrlPr>
                                    </m:sSubSupPr>
                                    <m:e>
                                      <m:r>
                                        <a:rPr lang="en-US" sz="1400" i="1">
                                          <a:latin typeface="Cambria Math" panose="02040503050406030204" pitchFamily="18" charset="0"/>
                                        </a:rPr>
                                        <m:t>𝜎</m:t>
                                      </m:r>
                                    </m:e>
                                    <m:sub>
                                      <m:r>
                                        <a:rPr lang="en-US" sz="1400" i="1">
                                          <a:latin typeface="Cambria Math" panose="02040503050406030204" pitchFamily="18" charset="0"/>
                                        </a:rPr>
                                        <m:t>𝑟</m:t>
                                      </m:r>
                                    </m:sub>
                                    <m:sup>
                                      <m:r>
                                        <a:rPr lang="en-US" sz="1400" i="0">
                                          <a:latin typeface="Cambria Math" panose="02040503050406030204" pitchFamily="18" charset="0"/>
                                        </a:rPr>
                                        <m:t>2</m:t>
                                      </m:r>
                                    </m:sup>
                                  </m:sSubSup>
                                </m:den>
                              </m:f>
                            </m:sup>
                          </m:sSup>
                        </m:e>
                      </m:nary>
                    </m:oMath>
                  </m:oMathPara>
                </a14:m>
                <a:endParaRPr lang="en-US" sz="1400" dirty="0"/>
              </a:p>
            </p:txBody>
          </p:sp>
        </mc:Choice>
        <mc:Fallback xmlns="">
          <p:sp>
            <p:nvSpPr>
              <p:cNvPr id="4" name="Rectangle 3">
                <a:extLst>
                  <a:ext uri="{FF2B5EF4-FFF2-40B4-BE49-F238E27FC236}">
                    <a16:creationId xmlns:a16="http://schemas.microsoft.com/office/drawing/2014/main" id="{B5D34120-DE5F-4A9F-9DFF-F2D0825DD718}"/>
                  </a:ext>
                </a:extLst>
              </p:cNvPr>
              <p:cNvSpPr>
                <a:spLocks noRot="1" noChangeAspect="1" noMove="1" noResize="1" noEditPoints="1" noAdjustHandles="1" noChangeArrowheads="1" noChangeShapeType="1" noTextEdit="1"/>
              </p:cNvSpPr>
              <p:nvPr/>
            </p:nvSpPr>
            <p:spPr>
              <a:xfrm>
                <a:off x="815473" y="5116230"/>
                <a:ext cx="9016679" cy="864211"/>
              </a:xfrm>
              <a:prstGeom prst="rect">
                <a:avLst/>
              </a:prstGeom>
              <a:blipFill>
                <a:blip r:embed="rId3"/>
                <a:stretch>
                  <a:fillRect/>
                </a:stretch>
              </a:blipFill>
            </p:spPr>
            <p:txBody>
              <a:bodyPr/>
              <a:lstStyle/>
              <a:p>
                <a:r>
                  <a:rPr lang="en-US">
                    <a:noFill/>
                  </a:rPr>
                  <a:t> </a:t>
                </a:r>
              </a:p>
            </p:txBody>
          </p:sp>
        </mc:Fallback>
      </mc:AlternateContent>
      <p:pic>
        <p:nvPicPr>
          <p:cNvPr id="4098" name="Picture 2" descr="Schematic diagram of the joint bilateral filter. | Download ...">
            <a:extLst>
              <a:ext uri="{FF2B5EF4-FFF2-40B4-BE49-F238E27FC236}">
                <a16:creationId xmlns:a16="http://schemas.microsoft.com/office/drawing/2014/main" id="{502C3A7B-A919-488E-B1B0-8A331A93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523" y="1265012"/>
            <a:ext cx="6087198" cy="3559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8C10B8-C77F-4C01-9BF0-BC7774B04EBA}"/>
              </a:ext>
            </a:extLst>
          </p:cNvPr>
          <p:cNvPicPr/>
          <p:nvPr/>
        </p:nvPicPr>
        <p:blipFill>
          <a:blip r:embed="rId5"/>
          <a:stretch>
            <a:fillRect/>
          </a:stretch>
        </p:blipFill>
        <p:spPr>
          <a:xfrm>
            <a:off x="7378559" y="1265012"/>
            <a:ext cx="3152775" cy="3343275"/>
          </a:xfrm>
          <a:prstGeom prst="rect">
            <a:avLst/>
          </a:prstGeom>
        </p:spPr>
      </p:pic>
    </p:spTree>
    <p:extLst>
      <p:ext uri="{BB962C8B-B14F-4D97-AF65-F5344CB8AC3E}">
        <p14:creationId xmlns:p14="http://schemas.microsoft.com/office/powerpoint/2010/main" val="40540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06" y="160889"/>
            <a:ext cx="11568608" cy="1104123"/>
          </a:xfrm>
        </p:spPr>
        <p:txBody>
          <a:bodyPr>
            <a:normAutofit/>
          </a:bodyPr>
          <a:lstStyle/>
          <a:p>
            <a:r>
              <a:rPr lang="en-US" sz="4267" dirty="0"/>
              <a:t>Refinement block-JF-Net(2017) </a:t>
            </a:r>
          </a:p>
        </p:txBody>
      </p:sp>
      <p:pic>
        <p:nvPicPr>
          <p:cNvPr id="6" name="Picture 5">
            <a:extLst>
              <a:ext uri="{FF2B5EF4-FFF2-40B4-BE49-F238E27FC236}">
                <a16:creationId xmlns:a16="http://schemas.microsoft.com/office/drawing/2014/main" id="{198E995D-43F7-4624-A7EA-6945911F981E}"/>
              </a:ext>
            </a:extLst>
          </p:cNvPr>
          <p:cNvPicPr/>
          <p:nvPr/>
        </p:nvPicPr>
        <p:blipFill>
          <a:blip r:embed="rId3">
            <a:extLst>
              <a:ext uri="{28A0092B-C50C-407E-A947-70E740481C1C}">
                <a14:useLocalDpi xmlns:a14="http://schemas.microsoft.com/office/drawing/2010/main" val="0"/>
              </a:ext>
            </a:extLst>
          </a:blip>
          <a:stretch>
            <a:fillRect/>
          </a:stretch>
        </p:blipFill>
        <p:spPr>
          <a:xfrm>
            <a:off x="541554" y="1472831"/>
            <a:ext cx="7523176" cy="3278479"/>
          </a:xfrm>
          <a:prstGeom prst="rect">
            <a:avLst/>
          </a:prstGeom>
        </p:spPr>
      </p:pic>
      <p:sp>
        <p:nvSpPr>
          <p:cNvPr id="3" name="Left Brace 2">
            <a:extLst>
              <a:ext uri="{FF2B5EF4-FFF2-40B4-BE49-F238E27FC236}">
                <a16:creationId xmlns:a16="http://schemas.microsoft.com/office/drawing/2014/main" id="{42CAFAC3-211B-4C15-881E-B2C212E1E634}"/>
              </a:ext>
            </a:extLst>
          </p:cNvPr>
          <p:cNvSpPr/>
          <p:nvPr/>
        </p:nvSpPr>
        <p:spPr>
          <a:xfrm rot="16200000">
            <a:off x="1802476" y="3819605"/>
            <a:ext cx="471055" cy="266007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itle 1">
            <a:extLst>
              <a:ext uri="{FF2B5EF4-FFF2-40B4-BE49-F238E27FC236}">
                <a16:creationId xmlns:a16="http://schemas.microsoft.com/office/drawing/2014/main" id="{8640CED6-8A59-4E12-8FB5-75766E9D1D6B}"/>
              </a:ext>
            </a:extLst>
          </p:cNvPr>
          <p:cNvSpPr txBox="1">
            <a:spLocks/>
          </p:cNvSpPr>
          <p:nvPr/>
        </p:nvSpPr>
        <p:spPr>
          <a:xfrm>
            <a:off x="438845" y="5489111"/>
            <a:ext cx="3089312" cy="46178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800" b="1" dirty="0">
                <a:solidFill>
                  <a:schemeClr val="tx1"/>
                </a:solidFill>
              </a:rPr>
              <a:t>Feature Extraction of Guide and Target IMAGE</a:t>
            </a:r>
          </a:p>
        </p:txBody>
      </p:sp>
      <p:sp>
        <p:nvSpPr>
          <p:cNvPr id="10" name="Left Brace 9">
            <a:extLst>
              <a:ext uri="{FF2B5EF4-FFF2-40B4-BE49-F238E27FC236}">
                <a16:creationId xmlns:a16="http://schemas.microsoft.com/office/drawing/2014/main" id="{B32C59D3-D1F9-4B7F-A47D-90130E994BD0}"/>
              </a:ext>
            </a:extLst>
          </p:cNvPr>
          <p:cNvSpPr/>
          <p:nvPr/>
        </p:nvSpPr>
        <p:spPr>
          <a:xfrm rot="16200000">
            <a:off x="5438856" y="3819605"/>
            <a:ext cx="471055" cy="266007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648008E4-ABEC-4F35-B8DD-3D88A8C9FFEA}"/>
              </a:ext>
            </a:extLst>
          </p:cNvPr>
          <p:cNvSpPr txBox="1">
            <a:spLocks/>
          </p:cNvSpPr>
          <p:nvPr/>
        </p:nvSpPr>
        <p:spPr>
          <a:xfrm>
            <a:off x="4225695" y="5489110"/>
            <a:ext cx="3089312" cy="46178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ctr"/>
            <a:r>
              <a:rPr lang="en-US" sz="1800" b="1" dirty="0">
                <a:solidFill>
                  <a:schemeClr val="tx1"/>
                </a:solidFill>
              </a:rPr>
              <a:t>Mapping the features </a:t>
            </a:r>
            <a:br>
              <a:rPr lang="en-US" sz="1800" b="1" dirty="0">
                <a:solidFill>
                  <a:schemeClr val="tx1"/>
                </a:solidFill>
              </a:rPr>
            </a:br>
            <a:r>
              <a:rPr lang="en-US" sz="1800" b="1" dirty="0">
                <a:solidFill>
                  <a:schemeClr val="tx1"/>
                </a:solidFill>
              </a:rPr>
              <a:t>for desired residuals</a:t>
            </a:r>
          </a:p>
        </p:txBody>
      </p:sp>
      <p:pic>
        <p:nvPicPr>
          <p:cNvPr id="8" name="Picture 7">
            <a:extLst>
              <a:ext uri="{FF2B5EF4-FFF2-40B4-BE49-F238E27FC236}">
                <a16:creationId xmlns:a16="http://schemas.microsoft.com/office/drawing/2014/main" id="{17070CFD-85DD-4F8D-B806-6366C312DED3}"/>
              </a:ext>
            </a:extLst>
          </p:cNvPr>
          <p:cNvPicPr>
            <a:picLocks noChangeAspect="1"/>
          </p:cNvPicPr>
          <p:nvPr/>
        </p:nvPicPr>
        <p:blipFill>
          <a:blip r:embed="rId5"/>
          <a:stretch>
            <a:fillRect/>
          </a:stretch>
        </p:blipFill>
        <p:spPr>
          <a:xfrm>
            <a:off x="8134188" y="1472830"/>
            <a:ext cx="3886488" cy="3278479"/>
          </a:xfrm>
          <a:prstGeom prst="rect">
            <a:avLst/>
          </a:prstGeom>
        </p:spPr>
      </p:pic>
      <p:sp>
        <p:nvSpPr>
          <p:cNvPr id="4" name="Rectangle 3">
            <a:extLst>
              <a:ext uri="{FF2B5EF4-FFF2-40B4-BE49-F238E27FC236}">
                <a16:creationId xmlns:a16="http://schemas.microsoft.com/office/drawing/2014/main" id="{776145FD-D05C-4EED-BAB7-332F128236BA}"/>
              </a:ext>
            </a:extLst>
          </p:cNvPr>
          <p:cNvSpPr/>
          <p:nvPr/>
        </p:nvSpPr>
        <p:spPr>
          <a:xfrm>
            <a:off x="0" y="6227034"/>
            <a:ext cx="12192000" cy="923330"/>
          </a:xfrm>
          <a:prstGeom prst="rect">
            <a:avLst/>
          </a:prstGeom>
        </p:spPr>
        <p:txBody>
          <a:bodyPr wrap="square">
            <a:spAutoFit/>
          </a:bodyPr>
          <a:lstStyle/>
          <a:p>
            <a:r>
              <a:rPr lang="en-US" dirty="0">
                <a:latin typeface="Calibri" panose="020F0502020204030204" pitchFamily="34" charset="0"/>
              </a:rPr>
              <a:t>Li, </a:t>
            </a:r>
            <a:r>
              <a:rPr lang="en-US" dirty="0" err="1">
                <a:latin typeface="Calibri" panose="020F0502020204030204" pitchFamily="34" charset="0"/>
              </a:rPr>
              <a:t>Yijun</a:t>
            </a:r>
            <a:r>
              <a:rPr lang="en-US" dirty="0">
                <a:latin typeface="Calibri" panose="020F0502020204030204" pitchFamily="34" charset="0"/>
              </a:rPr>
              <a:t>, et al. "Joint image filtering with deep convolutional networks.“,  IEEE transactions on pattern analysis and machine intelligence 41.8 (2019): 1909-1923</a:t>
            </a:r>
            <a:br>
              <a:rPr lang="en-US" dirty="0"/>
            </a:br>
            <a:endParaRPr lang="en-US" dirty="0"/>
          </a:p>
        </p:txBody>
      </p:sp>
    </p:spTree>
    <p:extLst>
      <p:ext uri="{BB962C8B-B14F-4D97-AF65-F5344CB8AC3E}">
        <p14:creationId xmlns:p14="http://schemas.microsoft.com/office/powerpoint/2010/main" val="8431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AC5B-79AB-4578-B2F7-BDE83357C808}"/>
              </a:ext>
            </a:extLst>
          </p:cNvPr>
          <p:cNvSpPr>
            <a:spLocks noGrp="1"/>
          </p:cNvSpPr>
          <p:nvPr>
            <p:ph type="title"/>
          </p:nvPr>
        </p:nvSpPr>
        <p:spPr>
          <a:xfrm>
            <a:off x="913795" y="609600"/>
            <a:ext cx="10353762" cy="970450"/>
          </a:xfrm>
        </p:spPr>
        <p:txBody>
          <a:bodyPr/>
          <a:lstStyle/>
          <a:p>
            <a:r>
              <a:rPr lang="en-US"/>
              <a:t>ELU vs RELU</a:t>
            </a:r>
            <a:endParaRPr lang="en-US" dirty="0"/>
          </a:p>
        </p:txBody>
      </p:sp>
      <p:pic>
        <p:nvPicPr>
          <p:cNvPr id="8" name="Picture 7">
            <a:extLst>
              <a:ext uri="{FF2B5EF4-FFF2-40B4-BE49-F238E27FC236}">
                <a16:creationId xmlns:a16="http://schemas.microsoft.com/office/drawing/2014/main" id="{BA2F1F90-A000-4868-8EF5-6F050A009600}"/>
              </a:ext>
            </a:extLst>
          </p:cNvPr>
          <p:cNvPicPr/>
          <p:nvPr/>
        </p:nvPicPr>
        <p:blipFill>
          <a:blip r:embed="rId2"/>
          <a:stretch>
            <a:fillRect/>
          </a:stretch>
        </p:blipFill>
        <p:spPr>
          <a:xfrm>
            <a:off x="624234" y="1645284"/>
            <a:ext cx="4846925" cy="3414396"/>
          </a:xfrm>
          <a:prstGeom prst="rect">
            <a:avLst/>
          </a:prstGeom>
        </p:spPr>
      </p:pic>
      <p:pic>
        <p:nvPicPr>
          <p:cNvPr id="9" name="Picture 8">
            <a:extLst>
              <a:ext uri="{FF2B5EF4-FFF2-40B4-BE49-F238E27FC236}">
                <a16:creationId xmlns:a16="http://schemas.microsoft.com/office/drawing/2014/main" id="{B8E9125B-5BB8-4582-ACC1-29D24F0245D5}"/>
              </a:ext>
            </a:extLst>
          </p:cNvPr>
          <p:cNvPicPr/>
          <p:nvPr/>
        </p:nvPicPr>
        <p:blipFill>
          <a:blip r:embed="rId3"/>
          <a:stretch>
            <a:fillRect/>
          </a:stretch>
        </p:blipFill>
        <p:spPr>
          <a:xfrm>
            <a:off x="5677534" y="1645284"/>
            <a:ext cx="5890231" cy="3414396"/>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C52345-78DA-43D3-AE69-D1485F76AB96}"/>
                  </a:ext>
                </a:extLst>
              </p:cNvPr>
              <p:cNvSpPr/>
              <p:nvPr/>
            </p:nvSpPr>
            <p:spPr>
              <a:xfrm>
                <a:off x="175260" y="5271952"/>
                <a:ext cx="1101852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𝐸𝐿𝑈</m:t>
                      </m:r>
                      <m:r>
                        <a:rPr lang="en-US" i="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0">
                                  <a:latin typeface="Cambria Math" panose="02040503050406030204" pitchFamily="18" charset="0"/>
                                </a:rPr>
                                <m:t>&amp;</m:t>
                              </m:r>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&gt;0</m:t>
                              </m:r>
                            </m:e>
                            <m:e>
                              <m:r>
                                <a:rPr lang="en-US" i="0">
                                  <a:latin typeface="Cambria Math" panose="02040503050406030204" pitchFamily="18" charset="0"/>
                                </a:rPr>
                                <m:t>&amp;</m:t>
                              </m:r>
                              <m:r>
                                <a:rPr lang="en-US" i="1">
                                  <a:latin typeface="Cambria Math" panose="02040503050406030204" pitchFamily="18" charset="0"/>
                                </a:rPr>
                                <m:t>𝛼</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0">
                                      <a:latin typeface="Cambria Math" panose="02040503050406030204" pitchFamily="18" charset="0"/>
                                    </a:rPr>
                                    <m:t>−1</m:t>
                                  </m:r>
                                </m:e>
                              </m:d>
                              <m:r>
                                <a:rPr lang="en-US" i="0">
                                  <a:latin typeface="Cambria Math" panose="02040503050406030204" pitchFamily="18" charset="0"/>
                                </a:rPr>
                                <m:t>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&lt;0</m:t>
                              </m:r>
                            </m:e>
                          </m:eqArr>
                        </m:e>
                      </m:d>
                      <m:r>
                        <a:rPr lang="en-US" i="0">
                          <a:latin typeface="Cambria Math" panose="02040503050406030204" pitchFamily="18" charset="0"/>
                        </a:rPr>
                        <m:t>                         </m:t>
                      </m:r>
                      <m:r>
                        <a:rPr lang="en-US" i="1">
                          <a:latin typeface="Cambria Math" panose="02040503050406030204" pitchFamily="18" charset="0"/>
                        </a:rPr>
                        <m:t>𝐸𝐿</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0">
                                  <a:latin typeface="Cambria Math" panose="02040503050406030204" pitchFamily="18" charset="0"/>
                                </a:rPr>
                                <m:t>&amp;1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&gt;0</m:t>
                              </m:r>
                            </m:e>
                            <m:e>
                              <m:r>
                                <a:rPr lang="en-US" i="0">
                                  <a:latin typeface="Cambria Math" panose="02040503050406030204" pitchFamily="18" charset="0"/>
                                </a:rPr>
                                <m:t>&amp;</m:t>
                              </m:r>
                              <m:r>
                                <a:rPr lang="en-US" i="1">
                                  <a:latin typeface="Cambria Math" panose="02040503050406030204" pitchFamily="18" charset="0"/>
                                </a:rPr>
                                <m:t>𝐸𝐿𝑈</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r>
                                <a:rPr lang="en-US" i="1">
                                  <a:latin typeface="Cambria Math" panose="02040503050406030204" pitchFamily="18" charset="0"/>
                                </a:rPr>
                                <m:t>𝛼</m:t>
                              </m:r>
                              <m:r>
                                <a:rPr lang="en-US" i="0">
                                  <a:latin typeface="Cambria Math" panose="02040503050406030204" pitchFamily="18" charset="0"/>
                                </a:rPr>
                                <m:t>    </m:t>
                              </m:r>
                              <m:r>
                                <a:rPr lang="en-US" i="1">
                                  <a:latin typeface="Cambria Math" panose="02040503050406030204" pitchFamily="18" charset="0"/>
                                </a:rPr>
                                <m:t>𝑖𝑓</m:t>
                              </m:r>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&lt;0</m:t>
                              </m:r>
                            </m:e>
                          </m:eqArr>
                        </m:e>
                      </m:d>
                    </m:oMath>
                  </m:oMathPara>
                </a14:m>
                <a:endParaRPr lang="en-US" dirty="0"/>
              </a:p>
            </p:txBody>
          </p:sp>
        </mc:Choice>
        <mc:Fallback xmlns="">
          <p:sp>
            <p:nvSpPr>
              <p:cNvPr id="7" name="Rectangle 6">
                <a:extLst>
                  <a:ext uri="{FF2B5EF4-FFF2-40B4-BE49-F238E27FC236}">
                    <a16:creationId xmlns:a16="http://schemas.microsoft.com/office/drawing/2014/main" id="{DDC52345-78DA-43D3-AE69-D1485F76AB96}"/>
                  </a:ext>
                </a:extLst>
              </p:cNvPr>
              <p:cNvSpPr>
                <a:spLocks noRot="1" noChangeAspect="1" noMove="1" noResize="1" noEditPoints="1" noAdjustHandles="1" noChangeArrowheads="1" noChangeShapeType="1" noTextEdit="1"/>
              </p:cNvSpPr>
              <p:nvPr/>
            </p:nvSpPr>
            <p:spPr>
              <a:xfrm>
                <a:off x="175260" y="5271952"/>
                <a:ext cx="11018520" cy="71019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953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AC5B-79AB-4578-B2F7-BDE83357C808}"/>
              </a:ext>
            </a:extLst>
          </p:cNvPr>
          <p:cNvSpPr>
            <a:spLocks noGrp="1"/>
          </p:cNvSpPr>
          <p:nvPr>
            <p:ph type="title"/>
          </p:nvPr>
        </p:nvSpPr>
        <p:spPr>
          <a:xfrm>
            <a:off x="913795" y="609600"/>
            <a:ext cx="10353762" cy="970450"/>
          </a:xfrm>
        </p:spPr>
        <p:txBody>
          <a:bodyPr/>
          <a:lstStyle/>
          <a:p>
            <a:r>
              <a:rPr lang="en-US"/>
              <a:t>ELU vs RELU</a:t>
            </a:r>
            <a:endParaRPr lang="en-US" dirty="0"/>
          </a:p>
        </p:txBody>
      </p:sp>
      <p:pic>
        <p:nvPicPr>
          <p:cNvPr id="4" name="Content Placeholder 3">
            <a:extLst>
              <a:ext uri="{FF2B5EF4-FFF2-40B4-BE49-F238E27FC236}">
                <a16:creationId xmlns:a16="http://schemas.microsoft.com/office/drawing/2014/main" id="{C46C6370-AD38-4B23-B7B6-B17F7270D888}"/>
              </a:ext>
            </a:extLst>
          </p:cNvPr>
          <p:cNvPicPr>
            <a:picLocks noGrp="1" noChangeAspect="1"/>
          </p:cNvPicPr>
          <p:nvPr>
            <p:ph idx="1"/>
          </p:nvPr>
        </p:nvPicPr>
        <p:blipFill>
          <a:blip r:embed="rId2"/>
          <a:stretch>
            <a:fillRect/>
          </a:stretch>
        </p:blipFill>
        <p:spPr>
          <a:xfrm>
            <a:off x="205862" y="1435714"/>
            <a:ext cx="7158208" cy="3793712"/>
          </a:xfrm>
          <a:prstGeom prst="rect">
            <a:avLst/>
          </a:prstGeom>
        </p:spPr>
      </p:pic>
      <p:pic>
        <p:nvPicPr>
          <p:cNvPr id="5" name="Picture 4">
            <a:extLst>
              <a:ext uri="{FF2B5EF4-FFF2-40B4-BE49-F238E27FC236}">
                <a16:creationId xmlns:a16="http://schemas.microsoft.com/office/drawing/2014/main" id="{7A110AC6-72DC-4A68-830C-182C5D47CE95}"/>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838932" y="1435714"/>
            <a:ext cx="3941588" cy="3793712"/>
          </a:xfrm>
          <a:prstGeom prst="rect">
            <a:avLst/>
          </a:prstGeom>
          <a:noFill/>
        </p:spPr>
      </p:pic>
      <p:sp>
        <p:nvSpPr>
          <p:cNvPr id="10" name="Rectangle 9">
            <a:extLst>
              <a:ext uri="{FF2B5EF4-FFF2-40B4-BE49-F238E27FC236}">
                <a16:creationId xmlns:a16="http://schemas.microsoft.com/office/drawing/2014/main" id="{AAF69D6B-3BBC-4960-9B85-E40ACE1B6608}"/>
              </a:ext>
            </a:extLst>
          </p:cNvPr>
          <p:cNvSpPr/>
          <p:nvPr/>
        </p:nvSpPr>
        <p:spPr>
          <a:xfrm>
            <a:off x="200891" y="6331470"/>
            <a:ext cx="11880273" cy="307777"/>
          </a:xfrm>
          <a:prstGeom prst="rect">
            <a:avLst/>
          </a:prstGeom>
        </p:spPr>
        <p:txBody>
          <a:bodyPr wrap="square">
            <a:spAutoFit/>
          </a:bodyPr>
          <a:lstStyle/>
          <a:p>
            <a:r>
              <a:rPr lang="en-US" sz="1400" dirty="0" err="1">
                <a:latin typeface="Arial" panose="020B0604020202020204" pitchFamily="34" charset="0"/>
              </a:rPr>
              <a:t>Xie</a:t>
            </a:r>
            <a:r>
              <a:rPr lang="en-US" sz="1400" dirty="0">
                <a:latin typeface="Arial" panose="020B0604020202020204" pitchFamily="34" charset="0"/>
              </a:rPr>
              <a:t> C, Tan M, Gong B, Yuille A, Le QV. Smooth Adversarial Training. </a:t>
            </a:r>
            <a:r>
              <a:rPr lang="en-US" sz="1400" dirty="0" err="1">
                <a:latin typeface="Arial" panose="020B0604020202020204" pitchFamily="34" charset="0"/>
              </a:rPr>
              <a:t>arXiv</a:t>
            </a:r>
            <a:r>
              <a:rPr lang="en-US" sz="1400" dirty="0">
                <a:latin typeface="Arial" panose="020B0604020202020204" pitchFamily="34" charset="0"/>
              </a:rPr>
              <a:t> preprint arXiv:2006.14536. 2020 Jun 25.</a:t>
            </a:r>
            <a:endParaRPr lang="en-US" sz="1400" dirty="0"/>
          </a:p>
        </p:txBody>
      </p:sp>
    </p:spTree>
    <p:extLst>
      <p:ext uri="{BB962C8B-B14F-4D97-AF65-F5344CB8AC3E}">
        <p14:creationId xmlns:p14="http://schemas.microsoft.com/office/powerpoint/2010/main" val="237973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AC5B-79AB-4578-B2F7-BDE83357C808}"/>
              </a:ext>
            </a:extLst>
          </p:cNvPr>
          <p:cNvSpPr>
            <a:spLocks noGrp="1"/>
          </p:cNvSpPr>
          <p:nvPr>
            <p:ph type="title"/>
          </p:nvPr>
        </p:nvSpPr>
        <p:spPr>
          <a:xfrm>
            <a:off x="913795" y="609600"/>
            <a:ext cx="10353762" cy="970450"/>
          </a:xfrm>
        </p:spPr>
        <p:txBody>
          <a:bodyPr/>
          <a:lstStyle/>
          <a:p>
            <a:r>
              <a:rPr lang="en-US" dirty="0"/>
              <a:t>Initial Results</a:t>
            </a:r>
          </a:p>
        </p:txBody>
      </p:sp>
      <p:pic>
        <p:nvPicPr>
          <p:cNvPr id="8" name="Picture 7">
            <a:extLst>
              <a:ext uri="{FF2B5EF4-FFF2-40B4-BE49-F238E27FC236}">
                <a16:creationId xmlns:a16="http://schemas.microsoft.com/office/drawing/2014/main" id="{BF410CD1-302B-4A16-B42F-78685B68A8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134" y="1409127"/>
            <a:ext cx="3532350" cy="1932306"/>
          </a:xfrm>
          <a:prstGeom prst="rect">
            <a:avLst/>
          </a:prstGeom>
          <a:noFill/>
          <a:ln>
            <a:noFill/>
          </a:ln>
        </p:spPr>
      </p:pic>
      <p:pic>
        <p:nvPicPr>
          <p:cNvPr id="9" name="Picture 8">
            <a:extLst>
              <a:ext uri="{FF2B5EF4-FFF2-40B4-BE49-F238E27FC236}">
                <a16:creationId xmlns:a16="http://schemas.microsoft.com/office/drawing/2014/main" id="{0B83325D-C45B-4333-8600-0D0D54B23940}"/>
              </a:ext>
            </a:extLst>
          </p:cNvPr>
          <p:cNvPicPr/>
          <p:nvPr/>
        </p:nvPicPr>
        <p:blipFill rotWithShape="1">
          <a:blip r:embed="rId3" cstate="print">
            <a:extLst>
              <a:ext uri="{28A0092B-C50C-407E-A947-70E740481C1C}">
                <a14:useLocalDpi xmlns:a14="http://schemas.microsoft.com/office/drawing/2010/main" val="0"/>
              </a:ext>
            </a:extLst>
          </a:blip>
          <a:srcRect l="3003" t="2610" r="2220" b="4178"/>
          <a:stretch/>
        </p:blipFill>
        <p:spPr bwMode="auto">
          <a:xfrm>
            <a:off x="4580975" y="1409127"/>
            <a:ext cx="3313022" cy="1932306"/>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17A1C16-5535-439E-AF51-A71298A9319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038" y="3832020"/>
            <a:ext cx="3532349" cy="1932306"/>
          </a:xfrm>
          <a:prstGeom prst="rect">
            <a:avLst/>
          </a:prstGeom>
          <a:noFill/>
          <a:ln>
            <a:noFill/>
          </a:ln>
        </p:spPr>
      </p:pic>
      <p:pic>
        <p:nvPicPr>
          <p:cNvPr id="12" name="Picture 11">
            <a:extLst>
              <a:ext uri="{FF2B5EF4-FFF2-40B4-BE49-F238E27FC236}">
                <a16:creationId xmlns:a16="http://schemas.microsoft.com/office/drawing/2014/main" id="{1A33F43C-F660-44A9-BB0D-0FC3F042B18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1560" y="3845501"/>
            <a:ext cx="3393918" cy="1932306"/>
          </a:xfrm>
          <a:prstGeom prst="rect">
            <a:avLst/>
          </a:prstGeom>
          <a:noFill/>
          <a:ln>
            <a:noFill/>
          </a:ln>
        </p:spPr>
      </p:pic>
      <p:graphicFrame>
        <p:nvGraphicFramePr>
          <p:cNvPr id="13" name="Table 12">
            <a:extLst>
              <a:ext uri="{FF2B5EF4-FFF2-40B4-BE49-F238E27FC236}">
                <a16:creationId xmlns:a16="http://schemas.microsoft.com/office/drawing/2014/main" id="{9B20633D-511E-40A5-AC00-70E43397DDEB}"/>
              </a:ext>
            </a:extLst>
          </p:cNvPr>
          <p:cNvGraphicFramePr>
            <a:graphicFrameLocks noGrp="1"/>
          </p:cNvGraphicFramePr>
          <p:nvPr>
            <p:extLst>
              <p:ext uri="{D42A27DB-BD31-4B8C-83A1-F6EECF244321}">
                <p14:modId xmlns:p14="http://schemas.microsoft.com/office/powerpoint/2010/main" val="3953506430"/>
              </p:ext>
            </p:extLst>
          </p:nvPr>
        </p:nvGraphicFramePr>
        <p:xfrm>
          <a:off x="8335488" y="1409127"/>
          <a:ext cx="3757452" cy="1488696"/>
        </p:xfrm>
        <a:graphic>
          <a:graphicData uri="http://schemas.openxmlformats.org/drawingml/2006/table">
            <a:tbl>
              <a:tblPr firstRow="1" firstCol="1" bandRow="1"/>
              <a:tblGrid>
                <a:gridCol w="793272">
                  <a:extLst>
                    <a:ext uri="{9D8B030D-6E8A-4147-A177-3AD203B41FA5}">
                      <a16:colId xmlns:a16="http://schemas.microsoft.com/office/drawing/2014/main" val="3681604008"/>
                    </a:ext>
                  </a:extLst>
                </a:gridCol>
                <a:gridCol w="1000946">
                  <a:extLst>
                    <a:ext uri="{9D8B030D-6E8A-4147-A177-3AD203B41FA5}">
                      <a16:colId xmlns:a16="http://schemas.microsoft.com/office/drawing/2014/main" val="2411850871"/>
                    </a:ext>
                  </a:extLst>
                </a:gridCol>
                <a:gridCol w="682079">
                  <a:extLst>
                    <a:ext uri="{9D8B030D-6E8A-4147-A177-3AD203B41FA5}">
                      <a16:colId xmlns:a16="http://schemas.microsoft.com/office/drawing/2014/main" val="332111590"/>
                    </a:ext>
                  </a:extLst>
                </a:gridCol>
                <a:gridCol w="1281155">
                  <a:extLst>
                    <a:ext uri="{9D8B030D-6E8A-4147-A177-3AD203B41FA5}">
                      <a16:colId xmlns:a16="http://schemas.microsoft.com/office/drawing/2014/main" val="3237985683"/>
                    </a:ext>
                  </a:extLst>
                </a:gridCol>
              </a:tblGrid>
              <a:tr h="389826">
                <a:tc>
                  <a:txBody>
                    <a:bodyPr/>
                    <a:lstStyle/>
                    <a:p>
                      <a:pPr marL="0" marR="0">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Method</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L1 loss per image</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L1 loss per pxl</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200000"/>
                        </a:lnSpc>
                        <a:spcBef>
                          <a:spcPts val="0"/>
                        </a:spcBef>
                        <a:spcAft>
                          <a:spcPts val="0"/>
                        </a:spcAft>
                      </a:pPr>
                      <a:r>
                        <a:rPr lang="en-US" sz="11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output_loss</a:t>
                      </a: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b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input_loss</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701136414"/>
                  </a:ext>
                </a:extLst>
              </a:tr>
              <a:tr h="182880">
                <a:tc>
                  <a:txBody>
                    <a:bodyPr/>
                    <a:lstStyle/>
                    <a:p>
                      <a:pPr marL="0" marR="0">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input</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2008442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4.670</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1107400804"/>
                  </a:ext>
                </a:extLst>
              </a:tr>
              <a:tr h="182880">
                <a:tc>
                  <a:txBody>
                    <a:bodyPr/>
                    <a:lstStyle/>
                    <a:p>
                      <a:pPr marL="0" marR="0">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JF_ReluL1 </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nchor="b">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5460072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12.695</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2.72</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2846189165"/>
                  </a:ext>
                </a:extLst>
              </a:tr>
              <a:tr h="182880">
                <a:tc>
                  <a:txBody>
                    <a:bodyPr/>
                    <a:lstStyle/>
                    <a:p>
                      <a:pPr marL="0" marR="0">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JF_ELU_L1</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nchor="b">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3005474</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6.988</a:t>
                      </a:r>
                      <a:endParaRPr lang="en-US" sz="120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tc>
                  <a:txBody>
                    <a:bodyPr/>
                    <a:lstStyle/>
                    <a:p>
                      <a:pPr marL="0" marR="0" algn="ctr">
                        <a:lnSpc>
                          <a:spcPct val="200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US" sz="1200" dirty="0">
                        <a:solidFill>
                          <a:srgbClr val="000000"/>
                        </a:solidFill>
                        <a:effectLst/>
                        <a:latin typeface="Calibri" panose="020F0502020204030204" pitchFamily="34" charset="0"/>
                        <a:ea typeface="Arial" panose="020B0604020202020204" pitchFamily="34" charset="0"/>
                        <a:cs typeface="Calibri" panose="020F0502020204030204" pitchFamily="34" charset="0"/>
                      </a:endParaRPr>
                    </a:p>
                  </a:txBody>
                  <a:tcPr marL="68580" marR="68580" marT="0" marB="0">
                    <a:lnL>
                      <a:noFill/>
                    </a:lnL>
                    <a:lnR>
                      <a:noFill/>
                    </a:lnR>
                    <a:lnT>
                      <a:noFill/>
                    </a:lnT>
                    <a:lnB>
                      <a:noFill/>
                    </a:lnB>
                    <a:solidFill>
                      <a:schemeClr val="tx1"/>
                    </a:solidFill>
                  </a:tcPr>
                </a:tc>
                <a:extLst>
                  <a:ext uri="{0D108BD9-81ED-4DB2-BD59-A6C34878D82A}">
                    <a16:rowId xmlns:a16="http://schemas.microsoft.com/office/drawing/2014/main" val="1721533802"/>
                  </a:ext>
                </a:extLst>
              </a:tr>
            </a:tbl>
          </a:graphicData>
        </a:graphic>
      </p:graphicFrame>
      <p:pic>
        <p:nvPicPr>
          <p:cNvPr id="5122" name="Picture 2" descr="Back to the Drawing Board – Bubbles and Bufandas">
            <a:extLst>
              <a:ext uri="{FF2B5EF4-FFF2-40B4-BE49-F238E27FC236}">
                <a16:creationId xmlns:a16="http://schemas.microsoft.com/office/drawing/2014/main" id="{44264536-09D4-4AD5-A738-78E21E771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6343" y="3113979"/>
            <a:ext cx="2525077" cy="273906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F56B5DBE-F6E0-4328-8266-DB8F2001A4B4}"/>
              </a:ext>
            </a:extLst>
          </p:cNvPr>
          <p:cNvSpPr txBox="1">
            <a:spLocks/>
          </p:cNvSpPr>
          <p:nvPr/>
        </p:nvSpPr>
        <p:spPr>
          <a:xfrm>
            <a:off x="4886166" y="3341433"/>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7"/>
                  <a:srcRect/>
                  <a:tile tx="6350" ty="-127000" sx="65000" sy="64000" flip="none" algn="tl"/>
                </a:blipFill>
                <a:latin typeface="+mj-lt"/>
                <a:ea typeface="+mj-ea"/>
                <a:cs typeface="+mj-cs"/>
              </a:defRPr>
            </a:lvl1pPr>
          </a:lstStyle>
          <a:p>
            <a:pPr algn="ctr"/>
            <a:r>
              <a:rPr lang="en-US" sz="1800" b="1" dirty="0">
                <a:solidFill>
                  <a:schemeClr val="tx1"/>
                </a:solidFill>
              </a:rPr>
              <a:t>GT</a:t>
            </a:r>
          </a:p>
        </p:txBody>
      </p:sp>
      <p:sp>
        <p:nvSpPr>
          <p:cNvPr id="16" name="Title 1">
            <a:extLst>
              <a:ext uri="{FF2B5EF4-FFF2-40B4-BE49-F238E27FC236}">
                <a16:creationId xmlns:a16="http://schemas.microsoft.com/office/drawing/2014/main" id="{2E3F0A5E-1960-46AB-9F16-7179F7F3C445}"/>
              </a:ext>
            </a:extLst>
          </p:cNvPr>
          <p:cNvSpPr txBox="1">
            <a:spLocks/>
          </p:cNvSpPr>
          <p:nvPr/>
        </p:nvSpPr>
        <p:spPr>
          <a:xfrm>
            <a:off x="828653" y="3383712"/>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7"/>
                  <a:srcRect/>
                  <a:tile tx="6350" ty="-127000" sx="65000" sy="64000" flip="none" algn="tl"/>
                </a:blipFill>
                <a:latin typeface="+mj-lt"/>
                <a:ea typeface="+mj-ea"/>
                <a:cs typeface="+mj-cs"/>
              </a:defRPr>
            </a:lvl1pPr>
          </a:lstStyle>
          <a:p>
            <a:pPr algn="ctr"/>
            <a:r>
              <a:rPr lang="en-US" sz="1800" b="1" dirty="0">
                <a:solidFill>
                  <a:schemeClr val="tx1"/>
                </a:solidFill>
              </a:rPr>
              <a:t>Input</a:t>
            </a:r>
          </a:p>
        </p:txBody>
      </p:sp>
      <p:sp>
        <p:nvSpPr>
          <p:cNvPr id="17" name="Title 1">
            <a:extLst>
              <a:ext uri="{FF2B5EF4-FFF2-40B4-BE49-F238E27FC236}">
                <a16:creationId xmlns:a16="http://schemas.microsoft.com/office/drawing/2014/main" id="{DFD920E5-6DED-4200-AB07-28C204BC162D}"/>
              </a:ext>
            </a:extLst>
          </p:cNvPr>
          <p:cNvSpPr txBox="1">
            <a:spLocks/>
          </p:cNvSpPr>
          <p:nvPr/>
        </p:nvSpPr>
        <p:spPr>
          <a:xfrm>
            <a:off x="799556" y="5681604"/>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7"/>
                  <a:srcRect/>
                  <a:tile tx="6350" ty="-127000" sx="65000" sy="64000" flip="none" algn="tl"/>
                </a:blipFill>
                <a:latin typeface="+mj-lt"/>
                <a:ea typeface="+mj-ea"/>
                <a:cs typeface="+mj-cs"/>
              </a:defRPr>
            </a:lvl1pPr>
          </a:lstStyle>
          <a:p>
            <a:pPr algn="ctr"/>
            <a:r>
              <a:rPr lang="en-US" sz="1800" b="1" dirty="0">
                <a:solidFill>
                  <a:schemeClr val="tx1"/>
                </a:solidFill>
              </a:rPr>
              <a:t>RELU Output</a:t>
            </a:r>
          </a:p>
        </p:txBody>
      </p:sp>
      <p:sp>
        <p:nvSpPr>
          <p:cNvPr id="18" name="Title 1">
            <a:extLst>
              <a:ext uri="{FF2B5EF4-FFF2-40B4-BE49-F238E27FC236}">
                <a16:creationId xmlns:a16="http://schemas.microsoft.com/office/drawing/2014/main" id="{4212D788-9D95-497A-86FB-634B0D7BC4A5}"/>
              </a:ext>
            </a:extLst>
          </p:cNvPr>
          <p:cNvSpPr txBox="1">
            <a:spLocks/>
          </p:cNvSpPr>
          <p:nvPr/>
        </p:nvSpPr>
        <p:spPr>
          <a:xfrm>
            <a:off x="4733863" y="5685380"/>
            <a:ext cx="3089312" cy="4617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7"/>
                  <a:srcRect/>
                  <a:tile tx="6350" ty="-127000" sx="65000" sy="64000" flip="none" algn="tl"/>
                </a:blipFill>
                <a:latin typeface="+mj-lt"/>
                <a:ea typeface="+mj-ea"/>
                <a:cs typeface="+mj-cs"/>
              </a:defRPr>
            </a:lvl1pPr>
          </a:lstStyle>
          <a:p>
            <a:pPr algn="ctr"/>
            <a:r>
              <a:rPr lang="en-US" sz="1800" b="1" dirty="0">
                <a:solidFill>
                  <a:schemeClr val="tx1"/>
                </a:solidFill>
              </a:rPr>
              <a:t>ELU Output</a:t>
            </a:r>
          </a:p>
        </p:txBody>
      </p:sp>
    </p:spTree>
    <p:extLst>
      <p:ext uri="{BB962C8B-B14F-4D97-AF65-F5344CB8AC3E}">
        <p14:creationId xmlns:p14="http://schemas.microsoft.com/office/powerpoint/2010/main" val="1383731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3080</TotalTime>
  <Words>900</Words>
  <Application>Microsoft Office PowerPoint</Application>
  <PresentationFormat>Widescreen</PresentationFormat>
  <Paragraphs>196</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Calisto MT</vt:lpstr>
      <vt:lpstr>Cambria Math</vt:lpstr>
      <vt:lpstr>Wingdings</vt:lpstr>
      <vt:lpstr>Wingdings 2</vt:lpstr>
      <vt:lpstr>Slate</vt:lpstr>
      <vt:lpstr>PowerPoint Presentation</vt:lpstr>
      <vt:lpstr>Executive Summary</vt:lpstr>
      <vt:lpstr>Depth images</vt:lpstr>
      <vt:lpstr>Main concept</vt:lpstr>
      <vt:lpstr>Refinement block- joint  bilateral filter(2004) </vt:lpstr>
      <vt:lpstr>Refinement block-JF-Net(2017) </vt:lpstr>
      <vt:lpstr>ELU vs RELU</vt:lpstr>
      <vt:lpstr>ELU vs RELU</vt:lpstr>
      <vt:lpstr>Initial Results</vt:lpstr>
      <vt:lpstr>Deformable Kernel Networks (DKN)</vt:lpstr>
      <vt:lpstr>Deformable Kernel Networks (DKN)</vt:lpstr>
      <vt:lpstr>DKN</vt:lpstr>
      <vt:lpstr>DKN</vt:lpstr>
      <vt:lpstr>DKN</vt:lpstr>
      <vt:lpstr>DKN</vt:lpstr>
      <vt:lpstr>F(ast)DKN</vt:lpstr>
      <vt:lpstr>FDKN</vt:lpstr>
      <vt:lpstr>FDKN</vt:lpstr>
      <vt:lpstr>Results from DKN Paper</vt:lpstr>
      <vt:lpstr>Adaptive loss function</vt:lpstr>
      <vt:lpstr>Results on Validation set</vt:lpstr>
      <vt:lpstr>Results on Real World data set</vt:lpstr>
      <vt:lpstr>Main understandings and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ShaiW</dc:creator>
  <cp:lastModifiedBy>ShaiW</cp:lastModifiedBy>
  <cp:revision>28</cp:revision>
  <dcterms:created xsi:type="dcterms:W3CDTF">2019-11-08T13:01:18Z</dcterms:created>
  <dcterms:modified xsi:type="dcterms:W3CDTF">2020-10-05T08:06:10Z</dcterms:modified>
</cp:coreProperties>
</file>